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handoutMasterIdLst>
    <p:handoutMasterId r:id="rId27"/>
  </p:handoutMasterIdLst>
  <p:sldIdLst>
    <p:sldId id="281" r:id="rId5"/>
    <p:sldId id="284" r:id="rId6"/>
    <p:sldId id="273" r:id="rId7"/>
    <p:sldId id="279" r:id="rId8"/>
    <p:sldId id="280" r:id="rId9"/>
    <p:sldId id="261" r:id="rId10"/>
    <p:sldId id="300" r:id="rId11"/>
    <p:sldId id="278" r:id="rId12"/>
    <p:sldId id="265" r:id="rId13"/>
    <p:sldId id="293" r:id="rId14"/>
    <p:sldId id="277" r:id="rId15"/>
    <p:sldId id="294" r:id="rId16"/>
    <p:sldId id="295" r:id="rId17"/>
    <p:sldId id="296" r:id="rId18"/>
    <p:sldId id="297" r:id="rId19"/>
    <p:sldId id="298" r:id="rId20"/>
    <p:sldId id="299" r:id="rId21"/>
    <p:sldId id="268" r:id="rId22"/>
    <p:sldId id="266" r:id="rId23"/>
    <p:sldId id="292" r:id="rId24"/>
    <p:sldId id="28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57727-EAB7-4FF0-BCFC-2ED077736AE5}" v="9" dt="2024-09-10T01:03:58.336"/>
  </p1510:revLst>
</p1510:revInfo>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830" autoAdjust="0"/>
  </p:normalViewPr>
  <p:slideViewPr>
    <p:cSldViewPr snapToGrid="0">
      <p:cViewPr varScale="1">
        <p:scale>
          <a:sx n="105" d="100"/>
          <a:sy n="105" d="100"/>
        </p:scale>
        <p:origin x="834" y="102"/>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ody Lerch" userId="2d44ebf1ec262f62" providerId="LiveId" clId="{02E57727-EAB7-4FF0-BCFC-2ED077736AE5}"/>
    <pc:docChg chg="undo custSel addSld delSld modSld sldOrd">
      <pc:chgData name="Cody Lerch" userId="2d44ebf1ec262f62" providerId="LiveId" clId="{02E57727-EAB7-4FF0-BCFC-2ED077736AE5}" dt="2024-09-10T01:04:25.281" v="89" actId="1076"/>
      <pc:docMkLst>
        <pc:docMk/>
      </pc:docMkLst>
      <pc:sldChg chg="modSp mod">
        <pc:chgData name="Cody Lerch" userId="2d44ebf1ec262f62" providerId="LiveId" clId="{02E57727-EAB7-4FF0-BCFC-2ED077736AE5}" dt="2024-09-10T00:51:27.239" v="6" actId="20577"/>
        <pc:sldMkLst>
          <pc:docMk/>
          <pc:sldMk cId="729609147" sldId="265"/>
        </pc:sldMkLst>
        <pc:spChg chg="mod">
          <ac:chgData name="Cody Lerch" userId="2d44ebf1ec262f62" providerId="LiveId" clId="{02E57727-EAB7-4FF0-BCFC-2ED077736AE5}" dt="2024-09-10T00:51:27.239" v="6" actId="20577"/>
          <ac:spMkLst>
            <pc:docMk/>
            <pc:sldMk cId="729609147" sldId="265"/>
            <ac:spMk id="4" creationId="{83302BFD-960F-CBB3-E984-CDC12813A10C}"/>
          </ac:spMkLst>
        </pc:spChg>
        <pc:spChg chg="mod">
          <ac:chgData name="Cody Lerch" userId="2d44ebf1ec262f62" providerId="LiveId" clId="{02E57727-EAB7-4FF0-BCFC-2ED077736AE5}" dt="2024-09-10T00:51:17.626" v="5" actId="20577"/>
          <ac:spMkLst>
            <pc:docMk/>
            <pc:sldMk cId="729609147" sldId="265"/>
            <ac:spMk id="52" creationId="{F2CCE123-860F-8623-781F-12CEA66980F5}"/>
          </ac:spMkLst>
        </pc:spChg>
      </pc:sldChg>
      <pc:sldChg chg="addSp delSp modSp mod">
        <pc:chgData name="Cody Lerch" userId="2d44ebf1ec262f62" providerId="LiveId" clId="{02E57727-EAB7-4FF0-BCFC-2ED077736AE5}" dt="2024-09-10T00:52:40.649" v="16" actId="21"/>
        <pc:sldMkLst>
          <pc:docMk/>
          <pc:sldMk cId="1649597717" sldId="277"/>
        </pc:sldMkLst>
        <pc:picChg chg="add mod">
          <ac:chgData name="Cody Lerch" userId="2d44ebf1ec262f62" providerId="LiveId" clId="{02E57727-EAB7-4FF0-BCFC-2ED077736AE5}" dt="2024-09-10T00:52:02.462" v="7" actId="571"/>
          <ac:picMkLst>
            <pc:docMk/>
            <pc:sldMk cId="1649597717" sldId="277"/>
            <ac:picMk id="4" creationId="{D7790253-06C2-ABAF-5361-8F7F5E120F89}"/>
          </ac:picMkLst>
        </pc:picChg>
        <pc:picChg chg="add mod">
          <ac:chgData name="Cody Lerch" userId="2d44ebf1ec262f62" providerId="LiveId" clId="{02E57727-EAB7-4FF0-BCFC-2ED077736AE5}" dt="2024-09-10T00:52:32.253" v="13" actId="1076"/>
          <ac:picMkLst>
            <pc:docMk/>
            <pc:sldMk cId="1649597717" sldId="277"/>
            <ac:picMk id="5" creationId="{78E53D3D-1A73-5648-87FD-BFDD6B4360D1}"/>
          </ac:picMkLst>
        </pc:picChg>
        <pc:picChg chg="add del mod">
          <ac:chgData name="Cody Lerch" userId="2d44ebf1ec262f62" providerId="LiveId" clId="{02E57727-EAB7-4FF0-BCFC-2ED077736AE5}" dt="2024-09-10T00:52:40.649" v="16" actId="21"/>
          <ac:picMkLst>
            <pc:docMk/>
            <pc:sldMk cId="1649597717" sldId="277"/>
            <ac:picMk id="6" creationId="{0B49C45D-95A4-A755-015E-19B33F1E1BEA}"/>
          </ac:picMkLst>
        </pc:picChg>
      </pc:sldChg>
      <pc:sldChg chg="addSp delSp modSp mod">
        <pc:chgData name="Cody Lerch" userId="2d44ebf1ec262f62" providerId="LiveId" clId="{02E57727-EAB7-4FF0-BCFC-2ED077736AE5}" dt="2024-09-10T00:52:07.135" v="9" actId="478"/>
        <pc:sldMkLst>
          <pc:docMk/>
          <pc:sldMk cId="2114631285" sldId="293"/>
        </pc:sldMkLst>
        <pc:spChg chg="mod">
          <ac:chgData name="Cody Lerch" userId="2d44ebf1ec262f62" providerId="LiveId" clId="{02E57727-EAB7-4FF0-BCFC-2ED077736AE5}" dt="2024-09-10T00:49:54.553" v="1" actId="1076"/>
          <ac:spMkLst>
            <pc:docMk/>
            <pc:sldMk cId="2114631285" sldId="293"/>
            <ac:spMk id="2" creationId="{467E3261-C434-5B75-10E3-5EECF1B0F488}"/>
          </ac:spMkLst>
        </pc:spChg>
        <pc:spChg chg="mod">
          <ac:chgData name="Cody Lerch" userId="2d44ebf1ec262f62" providerId="LiveId" clId="{02E57727-EAB7-4FF0-BCFC-2ED077736AE5}" dt="2024-09-10T00:50:11.241" v="2" actId="20577"/>
          <ac:spMkLst>
            <pc:docMk/>
            <pc:sldMk cId="2114631285" sldId="293"/>
            <ac:spMk id="52" creationId="{30B4F424-C852-EDA4-C8D4-2DA0B19883FE}"/>
          </ac:spMkLst>
        </pc:spChg>
        <pc:picChg chg="add del">
          <ac:chgData name="Cody Lerch" userId="2d44ebf1ec262f62" providerId="LiveId" clId="{02E57727-EAB7-4FF0-BCFC-2ED077736AE5}" dt="2024-09-10T00:52:07.135" v="9" actId="478"/>
          <ac:picMkLst>
            <pc:docMk/>
            <pc:sldMk cId="2114631285" sldId="293"/>
            <ac:picMk id="4" creationId="{E4D66243-6632-6A11-4516-48E8970ECCD6}"/>
          </ac:picMkLst>
        </pc:picChg>
      </pc:sldChg>
      <pc:sldChg chg="addSp delSp modSp new mod">
        <pc:chgData name="Cody Lerch" userId="2d44ebf1ec262f62" providerId="LiveId" clId="{02E57727-EAB7-4FF0-BCFC-2ED077736AE5}" dt="2024-09-10T00:56:14.034" v="37" actId="1076"/>
        <pc:sldMkLst>
          <pc:docMk/>
          <pc:sldMk cId="3122989051" sldId="294"/>
        </pc:sldMkLst>
        <pc:spChg chg="mod">
          <ac:chgData name="Cody Lerch" userId="2d44ebf1ec262f62" providerId="LiveId" clId="{02E57727-EAB7-4FF0-BCFC-2ED077736AE5}" dt="2024-09-10T00:55:29.508" v="24"/>
          <ac:spMkLst>
            <pc:docMk/>
            <pc:sldMk cId="3122989051" sldId="294"/>
            <ac:spMk id="2" creationId="{2C56DDD3-2B6F-78AF-CAAB-C7F832EF1AA7}"/>
          </ac:spMkLst>
        </pc:spChg>
        <pc:spChg chg="del">
          <ac:chgData name="Cody Lerch" userId="2d44ebf1ec262f62" providerId="LiveId" clId="{02E57727-EAB7-4FF0-BCFC-2ED077736AE5}" dt="2024-09-10T00:54:00.024" v="18"/>
          <ac:spMkLst>
            <pc:docMk/>
            <pc:sldMk cId="3122989051" sldId="294"/>
            <ac:spMk id="3" creationId="{E23C293B-6449-2D19-A1ED-4BEC4FF9D2EA}"/>
          </ac:spMkLst>
        </pc:spChg>
        <pc:spChg chg="add mod">
          <ac:chgData name="Cody Lerch" userId="2d44ebf1ec262f62" providerId="LiveId" clId="{02E57727-EAB7-4FF0-BCFC-2ED077736AE5}" dt="2024-09-10T00:56:08.550" v="35" actId="20577"/>
          <ac:spMkLst>
            <pc:docMk/>
            <pc:sldMk cId="3122989051" sldId="294"/>
            <ac:spMk id="6" creationId="{4639F4B8-C016-BC8A-4B88-66A186E51EEA}"/>
          </ac:spMkLst>
        </pc:spChg>
        <pc:picChg chg="add del mod">
          <ac:chgData name="Cody Lerch" userId="2d44ebf1ec262f62" providerId="LiveId" clId="{02E57727-EAB7-4FF0-BCFC-2ED077736AE5}" dt="2024-09-10T00:55:13.689" v="20" actId="478"/>
          <ac:picMkLst>
            <pc:docMk/>
            <pc:sldMk cId="3122989051" sldId="294"/>
            <ac:picMk id="4" creationId="{00550C1C-7FF0-7FB0-C1E9-510D72D9A31D}"/>
          </ac:picMkLst>
        </pc:picChg>
        <pc:picChg chg="add mod">
          <ac:chgData name="Cody Lerch" userId="2d44ebf1ec262f62" providerId="LiveId" clId="{02E57727-EAB7-4FF0-BCFC-2ED077736AE5}" dt="2024-09-10T00:56:14.034" v="37" actId="1076"/>
          <ac:picMkLst>
            <pc:docMk/>
            <pc:sldMk cId="3122989051" sldId="294"/>
            <ac:picMk id="8" creationId="{0320B248-1FCA-DB2E-7F40-40FCEE6CCD49}"/>
          </ac:picMkLst>
        </pc:picChg>
      </pc:sldChg>
      <pc:sldChg chg="addSp delSp modSp new mod">
        <pc:chgData name="Cody Lerch" userId="2d44ebf1ec262f62" providerId="LiveId" clId="{02E57727-EAB7-4FF0-BCFC-2ED077736AE5}" dt="2024-09-10T00:56:58.188" v="44" actId="1076"/>
        <pc:sldMkLst>
          <pc:docMk/>
          <pc:sldMk cId="3803257513" sldId="295"/>
        </pc:sldMkLst>
        <pc:spChg chg="del">
          <ac:chgData name="Cody Lerch" userId="2d44ebf1ec262f62" providerId="LiveId" clId="{02E57727-EAB7-4FF0-BCFC-2ED077736AE5}" dt="2024-09-10T00:56:30.692" v="39"/>
          <ac:spMkLst>
            <pc:docMk/>
            <pc:sldMk cId="3803257513" sldId="295"/>
            <ac:spMk id="3" creationId="{8111EB0E-6153-B14A-B7D6-A7559F38851F}"/>
          </ac:spMkLst>
        </pc:spChg>
        <pc:picChg chg="add mod">
          <ac:chgData name="Cody Lerch" userId="2d44ebf1ec262f62" providerId="LiveId" clId="{02E57727-EAB7-4FF0-BCFC-2ED077736AE5}" dt="2024-09-10T00:56:58.188" v="44" actId="1076"/>
          <ac:picMkLst>
            <pc:docMk/>
            <pc:sldMk cId="3803257513" sldId="295"/>
            <ac:picMk id="4" creationId="{66824D53-966E-7725-D558-E947D4A33ABA}"/>
          </ac:picMkLst>
        </pc:picChg>
      </pc:sldChg>
      <pc:sldChg chg="new del ord">
        <pc:chgData name="Cody Lerch" userId="2d44ebf1ec262f62" providerId="LiveId" clId="{02E57727-EAB7-4FF0-BCFC-2ED077736AE5}" dt="2024-09-10T01:01:08.581" v="51" actId="680"/>
        <pc:sldMkLst>
          <pc:docMk/>
          <pc:sldMk cId="744337152" sldId="296"/>
        </pc:sldMkLst>
      </pc:sldChg>
      <pc:sldChg chg="new del">
        <pc:chgData name="Cody Lerch" userId="2d44ebf1ec262f62" providerId="LiveId" clId="{02E57727-EAB7-4FF0-BCFC-2ED077736AE5}" dt="2024-09-10T01:00:11.298" v="46" actId="680"/>
        <pc:sldMkLst>
          <pc:docMk/>
          <pc:sldMk cId="1750334898" sldId="296"/>
        </pc:sldMkLst>
      </pc:sldChg>
      <pc:sldChg chg="addSp delSp modSp new mod">
        <pc:chgData name="Cody Lerch" userId="2d44ebf1ec262f62" providerId="LiveId" clId="{02E57727-EAB7-4FF0-BCFC-2ED077736AE5}" dt="2024-09-10T01:02:10.062" v="63" actId="14100"/>
        <pc:sldMkLst>
          <pc:docMk/>
          <pc:sldMk cId="2532963306" sldId="296"/>
        </pc:sldMkLst>
        <pc:spChg chg="mod">
          <ac:chgData name="Cody Lerch" userId="2d44ebf1ec262f62" providerId="LiveId" clId="{02E57727-EAB7-4FF0-BCFC-2ED077736AE5}" dt="2024-09-10T01:01:43.229" v="60"/>
          <ac:spMkLst>
            <pc:docMk/>
            <pc:sldMk cId="2532963306" sldId="296"/>
            <ac:spMk id="2" creationId="{A402220A-8267-7607-D316-B59CCBCB2084}"/>
          </ac:spMkLst>
        </pc:spChg>
        <pc:spChg chg="del">
          <ac:chgData name="Cody Lerch" userId="2d44ebf1ec262f62" providerId="LiveId" clId="{02E57727-EAB7-4FF0-BCFC-2ED077736AE5}" dt="2024-09-10T01:01:14.120" v="53"/>
          <ac:spMkLst>
            <pc:docMk/>
            <pc:sldMk cId="2532963306" sldId="296"/>
            <ac:spMk id="3" creationId="{27EE7AEC-B681-C7D4-4D74-6BE83E8F613C}"/>
          </ac:spMkLst>
        </pc:spChg>
        <pc:spChg chg="add mod">
          <ac:chgData name="Cody Lerch" userId="2d44ebf1ec262f62" providerId="LiveId" clId="{02E57727-EAB7-4FF0-BCFC-2ED077736AE5}" dt="2024-09-10T01:01:52.253" v="62" actId="27636"/>
          <ac:spMkLst>
            <pc:docMk/>
            <pc:sldMk cId="2532963306" sldId="296"/>
            <ac:spMk id="6" creationId="{C8A2D146-0B05-8A6E-7300-208D7B5E217A}"/>
          </ac:spMkLst>
        </pc:spChg>
        <pc:picChg chg="add del mod">
          <ac:chgData name="Cody Lerch" userId="2d44ebf1ec262f62" providerId="LiveId" clId="{02E57727-EAB7-4FF0-BCFC-2ED077736AE5}" dt="2024-09-10T01:01:15.953" v="54" actId="478"/>
          <ac:picMkLst>
            <pc:docMk/>
            <pc:sldMk cId="2532963306" sldId="296"/>
            <ac:picMk id="4" creationId="{5047386C-A3A5-5CBB-A2FF-F3AE6D5764C2}"/>
          </ac:picMkLst>
        </pc:picChg>
        <pc:picChg chg="add mod">
          <ac:chgData name="Cody Lerch" userId="2d44ebf1ec262f62" providerId="LiveId" clId="{02E57727-EAB7-4FF0-BCFC-2ED077736AE5}" dt="2024-09-10T01:02:10.062" v="63" actId="14100"/>
          <ac:picMkLst>
            <pc:docMk/>
            <pc:sldMk cId="2532963306" sldId="296"/>
            <ac:picMk id="7" creationId="{6F2DA0E2-A641-418A-BEC0-BC798470092B}"/>
          </ac:picMkLst>
        </pc:picChg>
      </pc:sldChg>
      <pc:sldChg chg="new">
        <pc:chgData name="Cody Lerch" userId="2d44ebf1ec262f62" providerId="LiveId" clId="{02E57727-EAB7-4FF0-BCFC-2ED077736AE5}" dt="2024-09-10T01:02:37.943" v="64" actId="680"/>
        <pc:sldMkLst>
          <pc:docMk/>
          <pc:sldMk cId="1011976510" sldId="297"/>
        </pc:sldMkLst>
      </pc:sldChg>
      <pc:sldChg chg="addSp modSp new mod">
        <pc:chgData name="Cody Lerch" userId="2d44ebf1ec262f62" providerId="LiveId" clId="{02E57727-EAB7-4FF0-BCFC-2ED077736AE5}" dt="2024-09-10T01:03:39.658" v="80" actId="1076"/>
        <pc:sldMkLst>
          <pc:docMk/>
          <pc:sldMk cId="2620109578" sldId="298"/>
        </pc:sldMkLst>
        <pc:spChg chg="mod">
          <ac:chgData name="Cody Lerch" userId="2d44ebf1ec262f62" providerId="LiveId" clId="{02E57727-EAB7-4FF0-BCFC-2ED077736AE5}" dt="2024-09-10T01:02:49.053" v="66"/>
          <ac:spMkLst>
            <pc:docMk/>
            <pc:sldMk cId="2620109578" sldId="298"/>
            <ac:spMk id="2" creationId="{C001A189-DA82-50C1-274B-D89C0FDD6655}"/>
          </ac:spMkLst>
        </pc:spChg>
        <pc:spChg chg="mod">
          <ac:chgData name="Cody Lerch" userId="2d44ebf1ec262f62" providerId="LiveId" clId="{02E57727-EAB7-4FF0-BCFC-2ED077736AE5}" dt="2024-09-10T01:03:15.335" v="76" actId="27636"/>
          <ac:spMkLst>
            <pc:docMk/>
            <pc:sldMk cId="2620109578" sldId="298"/>
            <ac:spMk id="3" creationId="{72D744BC-71B7-FA87-59DC-D78C0502C95A}"/>
          </ac:spMkLst>
        </pc:spChg>
        <pc:picChg chg="add mod">
          <ac:chgData name="Cody Lerch" userId="2d44ebf1ec262f62" providerId="LiveId" clId="{02E57727-EAB7-4FF0-BCFC-2ED077736AE5}" dt="2024-09-10T01:03:39.658" v="80" actId="1076"/>
          <ac:picMkLst>
            <pc:docMk/>
            <pc:sldMk cId="2620109578" sldId="298"/>
            <ac:picMk id="4" creationId="{0239DE56-38DE-FAC7-FE53-A29E1B69F556}"/>
          </ac:picMkLst>
        </pc:picChg>
      </pc:sldChg>
      <pc:sldChg chg="addSp delSp modSp new mod">
        <pc:chgData name="Cody Lerch" userId="2d44ebf1ec262f62" providerId="LiveId" clId="{02E57727-EAB7-4FF0-BCFC-2ED077736AE5}" dt="2024-09-10T01:04:25.281" v="89" actId="1076"/>
        <pc:sldMkLst>
          <pc:docMk/>
          <pc:sldMk cId="3787800246" sldId="299"/>
        </pc:sldMkLst>
        <pc:spChg chg="del">
          <ac:chgData name="Cody Lerch" userId="2d44ebf1ec262f62" providerId="LiveId" clId="{02E57727-EAB7-4FF0-BCFC-2ED077736AE5}" dt="2024-09-10T01:04:13.300" v="87" actId="478"/>
          <ac:spMkLst>
            <pc:docMk/>
            <pc:sldMk cId="3787800246" sldId="299"/>
            <ac:spMk id="2" creationId="{3CED51EF-91F5-D686-B434-3EBCDCFEC69E}"/>
          </ac:spMkLst>
        </pc:spChg>
        <pc:spChg chg="del">
          <ac:chgData name="Cody Lerch" userId="2d44ebf1ec262f62" providerId="LiveId" clId="{02E57727-EAB7-4FF0-BCFC-2ED077736AE5}" dt="2024-09-10T01:03:58.336" v="82"/>
          <ac:spMkLst>
            <pc:docMk/>
            <pc:sldMk cId="3787800246" sldId="299"/>
            <ac:spMk id="3" creationId="{89FB945B-8F3C-2185-E85B-BB0636BC1502}"/>
          </ac:spMkLst>
        </pc:spChg>
        <pc:picChg chg="add mod">
          <ac:chgData name="Cody Lerch" userId="2d44ebf1ec262f62" providerId="LiveId" clId="{02E57727-EAB7-4FF0-BCFC-2ED077736AE5}" dt="2024-09-10T01:04:25.281" v="89" actId="1076"/>
          <ac:picMkLst>
            <pc:docMk/>
            <pc:sldMk cId="3787800246" sldId="299"/>
            <ac:picMk id="4" creationId="{76789B90-CEEB-AC81-74C1-5FC8372199C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18</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19</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20</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B237B-9926-C688-698D-969901ED5D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F9A67-6D62-2481-AFAA-D83B1B7CE7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A0FE1-F139-4D0E-FACD-C418C63420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C921C75-BBDD-802E-A9CC-4E4B68AE61EE}"/>
              </a:ext>
            </a:extLst>
          </p:cNvPr>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2536082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9/9/2024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4.wdp"/></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1F496-4B64-9B33-1A8E-780B1AA794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E3261-C434-5B75-10E3-5EECF1B0F488}"/>
              </a:ext>
            </a:extLst>
          </p:cNvPr>
          <p:cNvSpPr>
            <a:spLocks noGrp="1"/>
          </p:cNvSpPr>
          <p:nvPr>
            <p:ph type="title"/>
          </p:nvPr>
        </p:nvSpPr>
        <p:spPr>
          <a:xfrm>
            <a:off x="838200" y="130815"/>
            <a:ext cx="10515600" cy="1325880"/>
          </a:xfrm>
          <a:noFill/>
        </p:spPr>
        <p:txBody>
          <a:bodyPr anchor="ctr"/>
          <a:lstStyle/>
          <a:p>
            <a:pPr marL="0" marR="0">
              <a:spcBef>
                <a:spcPts val="0"/>
              </a:spcBef>
              <a:spcAft>
                <a:spcPts val="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Unanticipated Insights and Problems Encountered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30B4F424-C852-EDA4-C8D4-2DA0B19883FE}"/>
              </a:ext>
            </a:extLst>
          </p:cNvPr>
          <p:cNvSpPr>
            <a:spLocks noGrp="1"/>
          </p:cNvSpPr>
          <p:nvPr>
            <p:ph sz="quarter" idx="13"/>
          </p:nvPr>
        </p:nvSpPr>
        <p:spPr>
          <a:xfrm>
            <a:off x="838200" y="1456695"/>
            <a:ext cx="5079124" cy="4137189"/>
          </a:xfrm>
        </p:spPr>
        <p:txBody>
          <a:bodyPr>
            <a:normAutofit/>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Complexity of Customer Behavior</a:t>
            </a:r>
            <a:r>
              <a:rPr lang="en-US" sz="1800" dirty="0">
                <a:effectLst/>
                <a:latin typeface="Aptos" panose="020B0004020202020204" pitchFamily="34" charset="0"/>
                <a:ea typeface="Aptos" panose="020B0004020202020204" pitchFamily="34" charset="0"/>
                <a:cs typeface="Times New Roman" panose="02020603050405020304" pitchFamily="18" charset="0"/>
              </a:rPr>
              <a:t>: Initially, we assumed that high usage would lead to churn, but during the analysis, we discovered that </a:t>
            </a:r>
            <a:r>
              <a:rPr lang="en-US" sz="1800" b="1" dirty="0">
                <a:effectLst/>
                <a:latin typeface="Aptos" panose="020B0004020202020204" pitchFamily="34" charset="0"/>
                <a:ea typeface="Aptos" panose="020B0004020202020204" pitchFamily="34" charset="0"/>
                <a:cs typeface="Times New Roman" panose="02020603050405020304" pitchFamily="18" charset="0"/>
              </a:rPr>
              <a:t>high customer service calls</a:t>
            </a:r>
            <a:r>
              <a:rPr lang="en-US" sz="1800" dirty="0">
                <a:effectLst/>
                <a:latin typeface="Aptos" panose="020B0004020202020204" pitchFamily="34" charset="0"/>
                <a:ea typeface="Aptos" panose="020B0004020202020204" pitchFamily="34" charset="0"/>
                <a:cs typeface="Times New Roman" panose="02020603050405020304" pitchFamily="18" charset="0"/>
              </a:rPr>
              <a:t> played a more significant role in churn behavior than expected. This required rethinking our approach and focusing more on customer service metrics in future analyses.</a:t>
            </a:r>
            <a:r>
              <a:rPr lang="en-US" dirty="0">
                <a:effectLst/>
              </a:rPr>
              <a:t> </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Handling Large Datasets</a:t>
            </a:r>
            <a:r>
              <a:rPr lang="en-US" dirty="0">
                <a:effectLst/>
              </a:rPr>
              <a:t> </a:t>
            </a:r>
            <a:r>
              <a:rPr lang="en-US" sz="1800" dirty="0">
                <a:effectLst/>
                <a:latin typeface="Aptos" panose="020B0004020202020204" pitchFamily="34" charset="0"/>
                <a:ea typeface="Aptos" panose="020B0004020202020204" pitchFamily="34" charset="0"/>
                <a:cs typeface="Times New Roman" panose="02020603050405020304" pitchFamily="18" charset="0"/>
              </a:rPr>
              <a:t>While the dataset was manageable, our group encountered slowdowns during visualization and filtering operations. We resolved this by using optimized libraries like </a:t>
            </a:r>
            <a:r>
              <a:rPr lang="en-US" sz="1800" dirty="0" err="1">
                <a:effectLst/>
                <a:latin typeface="Aptos" panose="020B0004020202020204" pitchFamily="34" charset="0"/>
                <a:ea typeface="Aptos" panose="020B0004020202020204" pitchFamily="34" charset="0"/>
                <a:cs typeface="Times New Roman" panose="02020603050405020304" pitchFamily="18" charset="0"/>
              </a:rPr>
              <a:t>hvplot</a:t>
            </a:r>
            <a:r>
              <a:rPr lang="en-US" sz="1800" dirty="0">
                <a:effectLst/>
                <a:latin typeface="Aptos" panose="020B0004020202020204" pitchFamily="34" charset="0"/>
                <a:ea typeface="Aptos" panose="020B0004020202020204" pitchFamily="34" charset="0"/>
                <a:cs typeface="Times New Roman" panose="02020603050405020304" pitchFamily="18" charset="0"/>
              </a:rPr>
              <a:t> and leveraging built-in Python functions for faster execution.</a:t>
            </a:r>
            <a:r>
              <a:rPr lang="en-US" dirty="0">
                <a:effectLst/>
              </a:rPr>
              <a:t> </a:t>
            </a:r>
            <a:endParaRPr lang="en-US" dirty="0"/>
          </a:p>
        </p:txBody>
      </p:sp>
      <p:sp>
        <p:nvSpPr>
          <p:cNvPr id="5" name="Rectangle 4">
            <a:extLst>
              <a:ext uri="{FF2B5EF4-FFF2-40B4-BE49-F238E27FC236}">
                <a16:creationId xmlns:a16="http://schemas.microsoft.com/office/drawing/2014/main" id="{B9DD4B04-0228-45F3-255D-99944F144EB6}"/>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114631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pic>
        <p:nvPicPr>
          <p:cNvPr id="4" name="Picture Placeholder 5" descr="A person looking at blueprints on a brick wall">
            <a:extLst>
              <a:ext uri="{FF2B5EF4-FFF2-40B4-BE49-F238E27FC236}">
                <a16:creationId xmlns:a16="http://schemas.microsoft.com/office/drawing/2014/main" id="{D7790253-06C2-ABAF-5361-8F7F5E120F89}"/>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477125" y="-22225"/>
            <a:ext cx="4714875" cy="6880225"/>
          </a:xfrm>
          <a:prstGeom prst="rect">
            <a:avLst/>
          </a:prstGeom>
        </p:spPr>
      </p:pic>
      <p:pic>
        <p:nvPicPr>
          <p:cNvPr id="5" name="Picture Placeholder 5" descr="A person looking at blueprints on a brick wall">
            <a:extLst>
              <a:ext uri="{FF2B5EF4-FFF2-40B4-BE49-F238E27FC236}">
                <a16:creationId xmlns:a16="http://schemas.microsoft.com/office/drawing/2014/main" id="{78E53D3D-1A73-5648-87FD-BFDD6B4360D1}"/>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453312" y="0"/>
            <a:ext cx="4714875" cy="6880225"/>
          </a:xfrm>
          <a:prstGeom prst="rect">
            <a:avLst/>
          </a:prstGeom>
        </p:spPr>
      </p:pic>
    </p:spTree>
    <p:extLst>
      <p:ext uri="{BB962C8B-B14F-4D97-AF65-F5344CB8AC3E}">
        <p14:creationId xmlns:p14="http://schemas.microsoft.com/office/powerpoint/2010/main" val="1649597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DDD3-2B6F-78AF-CAAB-C7F832EF1AA7}"/>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4639F4B8-C016-BC8A-4B88-66A186E51EEA}"/>
              </a:ext>
            </a:extLst>
          </p:cNvPr>
          <p:cNvSpPr>
            <a:spLocks noGrp="1"/>
          </p:cNvSpPr>
          <p:nvPr>
            <p:ph type="tbl" sz="quarter" idx="13"/>
          </p:nvPr>
        </p:nvSpPr>
        <p:spPr>
          <a:xfrm>
            <a:off x="613186" y="2107800"/>
            <a:ext cx="7228487" cy="3920196"/>
          </a:xfrm>
        </p:spPr>
        <p:txBody>
          <a:bodyPr>
            <a:normAutofit fontScale="55000" lnSpcReduction="20000"/>
          </a:bodyPr>
          <a:lstStyle/>
          <a:p>
            <a:pPr marL="0" indent="0">
              <a:buNone/>
            </a:pPr>
            <a:r>
              <a:rPr lang="en-US" b="0" i="0" dirty="0">
                <a:solidFill>
                  <a:srgbClr val="1D1C1D"/>
                </a:solidFill>
                <a:effectLst/>
                <a:latin typeface="Slack-Lato"/>
              </a:rPr>
              <a:t>1</a:t>
            </a:r>
            <a:r>
              <a:rPr lang="en-US" sz="3300" b="0" i="0" dirty="0">
                <a:solidFill>
                  <a:srgbClr val="1D1C1D"/>
                </a:solidFill>
                <a:effectLst/>
                <a:latin typeface="Slack-Lato"/>
              </a:rPr>
              <a:t>. </a:t>
            </a:r>
            <a:r>
              <a:rPr lang="en-US" sz="3300" b="1" i="0" dirty="0">
                <a:solidFill>
                  <a:srgbClr val="1D1C1D"/>
                </a:solidFill>
                <a:effectLst/>
                <a:latin typeface="Slack-Lato"/>
              </a:rPr>
              <a:t>Customer Service and Churn Correlation</a:t>
            </a:r>
            <a:r>
              <a:rPr lang="en-US" sz="3300" b="0" i="0" dirty="0">
                <a:solidFill>
                  <a:srgbClr val="1D1C1D"/>
                </a:solidFill>
                <a:effectLst/>
                <a:latin typeface="Slack-Lato"/>
              </a:rPr>
              <a:t>:</a:t>
            </a:r>
          </a:p>
          <a:p>
            <a:pPr marL="0" indent="0">
              <a:buNone/>
            </a:pPr>
            <a:br>
              <a:rPr lang="en-US" sz="3300" dirty="0"/>
            </a:br>
            <a:r>
              <a:rPr lang="en-US" sz="3300" b="0" i="0" dirty="0">
                <a:solidFill>
                  <a:srgbClr val="1D1C1D"/>
                </a:solidFill>
                <a:effectLst/>
                <a:latin typeface="Slack-Lato"/>
              </a:rPr>
              <a:t>• The analysis showed a strong correlation between the </a:t>
            </a:r>
            <a:r>
              <a:rPr lang="en-US" sz="3300" b="1" i="0" dirty="0">
                <a:solidFill>
                  <a:srgbClr val="1D1C1D"/>
                </a:solidFill>
                <a:effectLst/>
                <a:latin typeface="Slack-Lato"/>
              </a:rPr>
              <a:t>number of customer service calls</a:t>
            </a:r>
            <a:r>
              <a:rPr lang="en-US" sz="3300" b="0" i="0" dirty="0">
                <a:solidFill>
                  <a:srgbClr val="1D1C1D"/>
                </a:solidFill>
                <a:effectLst/>
                <a:latin typeface="Slack-Lato"/>
              </a:rPr>
              <a:t> and </a:t>
            </a:r>
            <a:r>
              <a:rPr lang="en-US" sz="3300" b="1" i="0" dirty="0">
                <a:solidFill>
                  <a:srgbClr val="1D1C1D"/>
                </a:solidFill>
                <a:effectLst/>
                <a:latin typeface="Slack-Lato"/>
              </a:rPr>
              <a:t>churn rate</a:t>
            </a:r>
            <a:r>
              <a:rPr lang="en-US" sz="3300" b="0" i="0" dirty="0">
                <a:solidFill>
                  <a:srgbClr val="1D1C1D"/>
                </a:solidFill>
                <a:effectLst/>
                <a:latin typeface="Slack-Lato"/>
              </a:rPr>
              <a:t>. Specifically, customers who made more than three calls to customer service were significantly more likely to leave the service. This indicates that negative experiences with support teams may be a primary driver of churn.</a:t>
            </a:r>
            <a:endParaRPr lang="en-US" sz="2800" dirty="0"/>
          </a:p>
          <a:p>
            <a:pPr marL="0" indent="0">
              <a:buNone/>
            </a:pPr>
            <a:endParaRPr lang="en-US" sz="2800" dirty="0"/>
          </a:p>
          <a:p>
            <a:pPr marL="0" indent="0">
              <a:buNone/>
            </a:pPr>
            <a:endParaRPr lang="en-US" sz="2800" dirty="0"/>
          </a:p>
          <a:p>
            <a:pPr marL="0" indent="0">
              <a:buNone/>
            </a:pPr>
            <a:r>
              <a:rPr lang="en-US" sz="3300" b="0" i="0" dirty="0">
                <a:solidFill>
                  <a:srgbClr val="1D1C1D"/>
                </a:solidFill>
                <a:effectLst/>
                <a:latin typeface="Slack-Lato"/>
              </a:rPr>
              <a:t>• </a:t>
            </a:r>
            <a:r>
              <a:rPr lang="en-US" sz="3300" b="1" i="0" dirty="0">
                <a:solidFill>
                  <a:srgbClr val="1D1C1D"/>
                </a:solidFill>
                <a:effectLst/>
                <a:latin typeface="Slack-Lato"/>
              </a:rPr>
              <a:t>Conclusion</a:t>
            </a:r>
            <a:r>
              <a:rPr lang="en-US" sz="3300" b="0" i="0" dirty="0">
                <a:solidFill>
                  <a:srgbClr val="1D1C1D"/>
                </a:solidFill>
                <a:effectLst/>
                <a:latin typeface="Slack-Lato"/>
              </a:rPr>
              <a:t>: The company should focus on improving customer service experiences, particularly by reducing the number of repeat service calls. This could involve training, implementing automated support, or analyzing common issues in customer calls.</a:t>
            </a:r>
            <a:br>
              <a:rPr lang="en-US" sz="3300" dirty="0"/>
            </a:br>
            <a:endParaRPr lang="en-US" sz="3300" dirty="0"/>
          </a:p>
          <a:p>
            <a:endParaRPr lang="en-US" dirty="0"/>
          </a:p>
        </p:txBody>
      </p:sp>
      <p:pic>
        <p:nvPicPr>
          <p:cNvPr id="8" name="Picture 7">
            <a:extLst>
              <a:ext uri="{FF2B5EF4-FFF2-40B4-BE49-F238E27FC236}">
                <a16:creationId xmlns:a16="http://schemas.microsoft.com/office/drawing/2014/main" id="{0320B248-1FCA-DB2E-7F40-40FCEE6CCD49}"/>
              </a:ext>
            </a:extLst>
          </p:cNvPr>
          <p:cNvPicPr>
            <a:picLocks noChangeAspect="1"/>
          </p:cNvPicPr>
          <p:nvPr/>
        </p:nvPicPr>
        <p:blipFill>
          <a:blip r:embed="rId2"/>
          <a:stretch>
            <a:fillRect/>
          </a:stretch>
        </p:blipFill>
        <p:spPr>
          <a:xfrm>
            <a:off x="7841673" y="1752890"/>
            <a:ext cx="4059787" cy="3920195"/>
          </a:xfrm>
          <a:prstGeom prst="rect">
            <a:avLst/>
          </a:prstGeom>
        </p:spPr>
      </p:pic>
    </p:spTree>
    <p:extLst>
      <p:ext uri="{BB962C8B-B14F-4D97-AF65-F5344CB8AC3E}">
        <p14:creationId xmlns:p14="http://schemas.microsoft.com/office/powerpoint/2010/main" val="31229890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BD82-A166-B8DE-6627-675B59E80773}"/>
              </a:ext>
            </a:extLst>
          </p:cNvPr>
          <p:cNvSpPr>
            <a:spLocks noGrp="1"/>
          </p:cNvSpPr>
          <p:nvPr>
            <p:ph type="title"/>
          </p:nvPr>
        </p:nvSpPr>
        <p:spPr/>
        <p:txBody>
          <a:bodyPr/>
          <a:lstStyle/>
          <a:p>
            <a:endParaRPr lang="en-US" dirty="0"/>
          </a:p>
        </p:txBody>
      </p:sp>
      <p:pic>
        <p:nvPicPr>
          <p:cNvPr id="4" name="Table Placeholder 3">
            <a:extLst>
              <a:ext uri="{FF2B5EF4-FFF2-40B4-BE49-F238E27FC236}">
                <a16:creationId xmlns:a16="http://schemas.microsoft.com/office/drawing/2014/main" id="{66824D53-966E-7725-D558-E947D4A33ABA}"/>
              </a:ext>
            </a:extLst>
          </p:cNvPr>
          <p:cNvPicPr>
            <a:picLocks noGrp="1" noChangeAspect="1"/>
          </p:cNvPicPr>
          <p:nvPr>
            <p:ph type="tbl" sz="quarter" idx="13"/>
          </p:nvPr>
        </p:nvPicPr>
        <p:blipFill>
          <a:blip r:embed="rId2"/>
          <a:stretch>
            <a:fillRect/>
          </a:stretch>
        </p:blipFill>
        <p:spPr>
          <a:xfrm>
            <a:off x="838200" y="783789"/>
            <a:ext cx="10515600" cy="5064850"/>
          </a:xfrm>
          <a:prstGeom prst="rect">
            <a:avLst/>
          </a:prstGeom>
        </p:spPr>
      </p:pic>
    </p:spTree>
    <p:extLst>
      <p:ext uri="{BB962C8B-B14F-4D97-AF65-F5344CB8AC3E}">
        <p14:creationId xmlns:p14="http://schemas.microsoft.com/office/powerpoint/2010/main" val="3803257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220A-8267-7607-D316-B59CCBCB2084}"/>
              </a:ext>
            </a:extLst>
          </p:cNvPr>
          <p:cNvSpPr>
            <a:spLocks noGrp="1"/>
          </p:cNvSpPr>
          <p:nvPr>
            <p:ph type="title"/>
          </p:nvPr>
        </p:nvSpPr>
        <p:spPr/>
        <p:txBody>
          <a:bodyPr/>
          <a:lstStyle/>
          <a:p>
            <a:r>
              <a:rPr lang="en-US" dirty="0"/>
              <a:t>Results / Conclusions of the analysis</a:t>
            </a:r>
          </a:p>
        </p:txBody>
      </p:sp>
      <p:sp>
        <p:nvSpPr>
          <p:cNvPr id="6" name="Table Placeholder 5">
            <a:extLst>
              <a:ext uri="{FF2B5EF4-FFF2-40B4-BE49-F238E27FC236}">
                <a16:creationId xmlns:a16="http://schemas.microsoft.com/office/drawing/2014/main" id="{C8A2D146-0B05-8A6E-7300-208D7B5E217A}"/>
              </a:ext>
            </a:extLst>
          </p:cNvPr>
          <p:cNvSpPr>
            <a:spLocks noGrp="1"/>
          </p:cNvSpPr>
          <p:nvPr>
            <p:ph type="tbl" sz="quarter" idx="13"/>
          </p:nvPr>
        </p:nvSpPr>
        <p:spPr>
          <a:xfrm>
            <a:off x="613186" y="2107800"/>
            <a:ext cx="7034523" cy="3920196"/>
          </a:xfrm>
        </p:spPr>
        <p:txBody>
          <a:bodyPr>
            <a:normAutofit fontScale="77500" lnSpcReduction="20000"/>
          </a:bodyPr>
          <a:lstStyle/>
          <a:p>
            <a:r>
              <a:rPr lang="en-US" b="0" i="0" dirty="0">
                <a:solidFill>
                  <a:srgbClr val="1D1C1D"/>
                </a:solidFill>
                <a:effectLst/>
                <a:latin typeface="Slack-Lato"/>
              </a:rPr>
              <a:t>2. </a:t>
            </a:r>
            <a:r>
              <a:rPr lang="en-US" b="1" i="0" dirty="0">
                <a:solidFill>
                  <a:srgbClr val="1D1C1D"/>
                </a:solidFill>
                <a:effectLst/>
                <a:latin typeface="Slack-Lato"/>
              </a:rPr>
              <a:t>Younger Customers at Risk</a:t>
            </a:r>
            <a:r>
              <a:rPr lang="en-US" b="0" i="0" dirty="0">
                <a:solidFill>
                  <a:srgbClr val="1D1C1D"/>
                </a:solidFill>
                <a:effectLst/>
                <a:latin typeface="Slack-Lato"/>
              </a:rPr>
              <a:t>:</a:t>
            </a:r>
          </a:p>
          <a:p>
            <a:pPr marL="0" indent="0">
              <a:buNone/>
            </a:pPr>
            <a:br>
              <a:rPr lang="en-US" dirty="0"/>
            </a:br>
            <a:r>
              <a:rPr lang="en-US" b="0" i="0" dirty="0">
                <a:solidFill>
                  <a:srgbClr val="1D1C1D"/>
                </a:solidFill>
                <a:effectLst/>
                <a:latin typeface="Slack-Lato"/>
              </a:rPr>
              <a:t>• Our exploratory analysis revealed that </a:t>
            </a:r>
            <a:r>
              <a:rPr lang="en-US" b="1" i="0" dirty="0">
                <a:solidFill>
                  <a:srgbClr val="1D1C1D"/>
                </a:solidFill>
                <a:effectLst/>
                <a:latin typeface="Slack-Lato"/>
              </a:rPr>
              <a:t>younger customers</a:t>
            </a:r>
            <a:r>
              <a:rPr lang="en-US" b="0" i="0" dirty="0">
                <a:solidFill>
                  <a:srgbClr val="1D1C1D"/>
                </a:solidFill>
                <a:effectLst/>
                <a:latin typeface="Slack-Lato"/>
              </a:rPr>
              <a:t> (typically aged 25-40) tended to have a higher churn rate compared to older age groups. A significant driver for this churn was their usage of day minutes, suggesting that high usage might lead to dissatisfaction if the services offered are not meeting expectations (e.g., data quality or coverage).</a:t>
            </a:r>
            <a:br>
              <a:rPr lang="en-US" dirty="0"/>
            </a:br>
            <a:endParaRPr lang="en-US" dirty="0"/>
          </a:p>
          <a:p>
            <a:pPr marL="0" indent="0">
              <a:buNone/>
            </a:pPr>
            <a:r>
              <a:rPr lang="en-US" b="0" i="0" dirty="0">
                <a:solidFill>
                  <a:srgbClr val="1D1C1D"/>
                </a:solidFill>
                <a:effectLst/>
                <a:latin typeface="Slack-Lato"/>
              </a:rPr>
              <a:t>• </a:t>
            </a:r>
            <a:r>
              <a:rPr lang="en-US" b="1" i="0" dirty="0">
                <a:solidFill>
                  <a:srgbClr val="1D1C1D"/>
                </a:solidFill>
                <a:effectLst/>
                <a:latin typeface="Slack-Lato"/>
              </a:rPr>
              <a:t>Conclusion</a:t>
            </a:r>
            <a:r>
              <a:rPr lang="en-US" b="0" i="0" dirty="0">
                <a:solidFill>
                  <a:srgbClr val="1D1C1D"/>
                </a:solidFill>
                <a:effectLst/>
                <a:latin typeface="Slack-Lato"/>
              </a:rPr>
              <a:t>: The company should tailor its marketing and retention efforts toward younger users, perhaps offering them more personalized data plans or loyalty rewards.</a:t>
            </a:r>
            <a:br>
              <a:rPr lang="en-US" dirty="0"/>
            </a:br>
            <a:endParaRPr lang="en-US" dirty="0"/>
          </a:p>
          <a:p>
            <a:endParaRPr lang="en-US" dirty="0"/>
          </a:p>
        </p:txBody>
      </p:sp>
      <p:pic>
        <p:nvPicPr>
          <p:cNvPr id="7" name="Picture 6">
            <a:extLst>
              <a:ext uri="{FF2B5EF4-FFF2-40B4-BE49-F238E27FC236}">
                <a16:creationId xmlns:a16="http://schemas.microsoft.com/office/drawing/2014/main" id="{6F2DA0E2-A641-418A-BEC0-BC798470092B}"/>
              </a:ext>
            </a:extLst>
          </p:cNvPr>
          <p:cNvPicPr>
            <a:picLocks noChangeAspect="1"/>
          </p:cNvPicPr>
          <p:nvPr/>
        </p:nvPicPr>
        <p:blipFill>
          <a:blip r:embed="rId2"/>
          <a:stretch>
            <a:fillRect/>
          </a:stretch>
        </p:blipFill>
        <p:spPr>
          <a:xfrm>
            <a:off x="7647709" y="1898073"/>
            <a:ext cx="4407390" cy="4237337"/>
          </a:xfrm>
          <a:prstGeom prst="rect">
            <a:avLst/>
          </a:prstGeom>
        </p:spPr>
      </p:pic>
    </p:spTree>
    <p:extLst>
      <p:ext uri="{BB962C8B-B14F-4D97-AF65-F5344CB8AC3E}">
        <p14:creationId xmlns:p14="http://schemas.microsoft.com/office/powerpoint/2010/main" val="2532963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9CF55-A9A4-E6A6-F7A7-377CC3665B90}"/>
              </a:ext>
            </a:extLst>
          </p:cNvPr>
          <p:cNvSpPr>
            <a:spLocks noGrp="1"/>
          </p:cNvSpPr>
          <p:nvPr>
            <p:ph type="title"/>
          </p:nvPr>
        </p:nvSpPr>
        <p:spPr/>
        <p:txBody>
          <a:bodyPr/>
          <a:lstStyle/>
          <a:p>
            <a:endParaRPr lang="en-US"/>
          </a:p>
        </p:txBody>
      </p:sp>
      <p:sp>
        <p:nvSpPr>
          <p:cNvPr id="3" name="Table Placeholder 2">
            <a:extLst>
              <a:ext uri="{FF2B5EF4-FFF2-40B4-BE49-F238E27FC236}">
                <a16:creationId xmlns:a16="http://schemas.microsoft.com/office/drawing/2014/main" id="{BA132591-F0F3-EEA2-F8F9-ED977ABEED1D}"/>
              </a:ext>
            </a:extLst>
          </p:cNvPr>
          <p:cNvSpPr>
            <a:spLocks noGrp="1"/>
          </p:cNvSpPr>
          <p:nvPr>
            <p:ph type="tbl" sz="quarter" idx="13"/>
          </p:nvPr>
        </p:nvSpPr>
        <p:spPr/>
        <p:txBody>
          <a:bodyPr/>
          <a:lstStyle/>
          <a:p>
            <a:endParaRPr lang="en-US"/>
          </a:p>
        </p:txBody>
      </p:sp>
    </p:spTree>
    <p:extLst>
      <p:ext uri="{BB962C8B-B14F-4D97-AF65-F5344CB8AC3E}">
        <p14:creationId xmlns:p14="http://schemas.microsoft.com/office/powerpoint/2010/main" val="1011976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1A189-DA82-50C1-274B-D89C0FDD6655}"/>
              </a:ext>
            </a:extLst>
          </p:cNvPr>
          <p:cNvSpPr>
            <a:spLocks noGrp="1"/>
          </p:cNvSpPr>
          <p:nvPr>
            <p:ph type="title"/>
          </p:nvPr>
        </p:nvSpPr>
        <p:spPr/>
        <p:txBody>
          <a:bodyPr/>
          <a:lstStyle/>
          <a:p>
            <a:r>
              <a:rPr lang="en-US" dirty="0"/>
              <a:t>Results / Conclusions of the analysis</a:t>
            </a:r>
          </a:p>
        </p:txBody>
      </p:sp>
      <p:sp>
        <p:nvSpPr>
          <p:cNvPr id="3" name="Table Placeholder 2">
            <a:extLst>
              <a:ext uri="{FF2B5EF4-FFF2-40B4-BE49-F238E27FC236}">
                <a16:creationId xmlns:a16="http://schemas.microsoft.com/office/drawing/2014/main" id="{72D744BC-71B7-FA87-59DC-D78C0502C95A}"/>
              </a:ext>
            </a:extLst>
          </p:cNvPr>
          <p:cNvSpPr>
            <a:spLocks noGrp="1"/>
          </p:cNvSpPr>
          <p:nvPr>
            <p:ph type="tbl" sz="quarter" idx="13"/>
          </p:nvPr>
        </p:nvSpPr>
        <p:spPr>
          <a:xfrm>
            <a:off x="613186" y="2107799"/>
            <a:ext cx="10965628" cy="4385075"/>
          </a:xfrm>
        </p:spPr>
        <p:txBody>
          <a:bodyPr>
            <a:normAutofit fontScale="70000" lnSpcReduction="20000"/>
          </a:bodyPr>
          <a:lstStyle/>
          <a:p>
            <a:pPr marL="0" indent="0">
              <a:buNone/>
            </a:pPr>
            <a:r>
              <a:rPr lang="en-US" b="0" i="0" dirty="0">
                <a:solidFill>
                  <a:srgbClr val="1D1C1D"/>
                </a:solidFill>
                <a:effectLst/>
                <a:latin typeface="Slack-Lato"/>
              </a:rPr>
              <a:t>3</a:t>
            </a:r>
            <a:r>
              <a:rPr lang="en-US" sz="2800" b="0" i="0" dirty="0">
                <a:solidFill>
                  <a:srgbClr val="1D1C1D"/>
                </a:solidFill>
                <a:effectLst/>
                <a:latin typeface="Slack-Lato"/>
              </a:rPr>
              <a:t>. </a:t>
            </a:r>
            <a:r>
              <a:rPr lang="en-US" sz="2800" b="1" i="0" dirty="0">
                <a:solidFill>
                  <a:srgbClr val="1D1C1D"/>
                </a:solidFill>
                <a:effectLst/>
                <a:latin typeface="Slack-Lato"/>
              </a:rPr>
              <a:t>Effectiveness of Voice Mail Plans</a:t>
            </a:r>
            <a:r>
              <a:rPr lang="en-US" sz="2800" b="0" i="0" dirty="0">
                <a:solidFill>
                  <a:srgbClr val="1D1C1D"/>
                </a:solidFill>
                <a:effectLst/>
                <a:latin typeface="Slack-Lato"/>
              </a:rPr>
              <a:t>:</a:t>
            </a:r>
          </a:p>
          <a:p>
            <a:pPr marL="0" indent="0">
              <a:buNone/>
            </a:pPr>
            <a:br>
              <a:rPr lang="en-US" sz="2800" dirty="0"/>
            </a:br>
            <a:r>
              <a:rPr lang="en-US" sz="2800" b="0" i="0" dirty="0">
                <a:solidFill>
                  <a:srgbClr val="1D1C1D"/>
                </a:solidFill>
                <a:effectLst/>
                <a:latin typeface="Slack-Lato"/>
              </a:rPr>
              <a:t>• Another interesting finding was the </a:t>
            </a:r>
            <a:r>
              <a:rPr lang="en-US" sz="2800" b="1" i="0" dirty="0">
                <a:solidFill>
                  <a:srgbClr val="1D1C1D"/>
                </a:solidFill>
                <a:effectLst/>
                <a:latin typeface="Slack-Lato"/>
              </a:rPr>
              <a:t>decreasing relevance of voice mail plans</a:t>
            </a:r>
            <a:r>
              <a:rPr lang="en-US" sz="2800" b="0" i="0" dirty="0">
                <a:solidFill>
                  <a:srgbClr val="1D1C1D"/>
                </a:solidFill>
                <a:effectLst/>
                <a:latin typeface="Slack-Lato"/>
              </a:rPr>
              <a:t>. Customers who had voice mail plans didn’t show a statistically significant difference in churn rates compared to those who didn’t. This suggests that the company may want to rethink its voice mail offerings and invest more in other services that customers value, such as data or customer service improvements.</a:t>
            </a:r>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br>
              <a:rPr lang="en-US" sz="2800" dirty="0"/>
            </a:br>
            <a:r>
              <a:rPr lang="en-US" sz="2800" b="0" i="0" dirty="0">
                <a:solidFill>
                  <a:srgbClr val="1D1C1D"/>
                </a:solidFill>
                <a:effectLst/>
                <a:latin typeface="Slack-Lato"/>
              </a:rPr>
              <a:t>• </a:t>
            </a:r>
            <a:r>
              <a:rPr lang="en-US" sz="2800" b="1" i="0" dirty="0">
                <a:solidFill>
                  <a:srgbClr val="1D1C1D"/>
                </a:solidFill>
                <a:effectLst/>
                <a:latin typeface="Slack-Lato"/>
              </a:rPr>
              <a:t>Conclusion</a:t>
            </a:r>
            <a:r>
              <a:rPr lang="en-US" sz="2800" b="0" i="0" dirty="0">
                <a:solidFill>
                  <a:srgbClr val="1D1C1D"/>
                </a:solidFill>
                <a:effectLst/>
                <a:latin typeface="Slack-Lato"/>
              </a:rPr>
              <a:t>: Reducing or eliminating voice mail plan offerings and reallocating resources to improve more relevant services (e.g., data plans) could positively impact customer satisfaction and retention.</a:t>
            </a:r>
            <a:endParaRPr lang="en-US" sz="2800" dirty="0"/>
          </a:p>
          <a:p>
            <a:endParaRPr lang="en-US" dirty="0"/>
          </a:p>
        </p:txBody>
      </p:sp>
      <p:pic>
        <p:nvPicPr>
          <p:cNvPr id="4" name="Picture 3">
            <a:extLst>
              <a:ext uri="{FF2B5EF4-FFF2-40B4-BE49-F238E27FC236}">
                <a16:creationId xmlns:a16="http://schemas.microsoft.com/office/drawing/2014/main" id="{0239DE56-38DE-FAC7-FE53-A29E1B69F556}"/>
              </a:ext>
            </a:extLst>
          </p:cNvPr>
          <p:cNvPicPr>
            <a:picLocks noChangeAspect="1"/>
          </p:cNvPicPr>
          <p:nvPr/>
        </p:nvPicPr>
        <p:blipFill>
          <a:blip r:embed="rId2"/>
          <a:stretch>
            <a:fillRect/>
          </a:stretch>
        </p:blipFill>
        <p:spPr>
          <a:xfrm>
            <a:off x="1662545" y="3713019"/>
            <a:ext cx="8322490" cy="1989592"/>
          </a:xfrm>
          <a:prstGeom prst="rect">
            <a:avLst/>
          </a:prstGeom>
        </p:spPr>
      </p:pic>
    </p:spTree>
    <p:extLst>
      <p:ext uri="{BB962C8B-B14F-4D97-AF65-F5344CB8AC3E}">
        <p14:creationId xmlns:p14="http://schemas.microsoft.com/office/powerpoint/2010/main" val="26201095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able Placeholder 3">
            <a:extLst>
              <a:ext uri="{FF2B5EF4-FFF2-40B4-BE49-F238E27FC236}">
                <a16:creationId xmlns:a16="http://schemas.microsoft.com/office/drawing/2014/main" id="{76789B90-CEEB-AC81-74C1-5FC8372199CA}"/>
              </a:ext>
            </a:extLst>
          </p:cNvPr>
          <p:cNvPicPr>
            <a:picLocks noGrp="1" noChangeAspect="1"/>
          </p:cNvPicPr>
          <p:nvPr>
            <p:ph type="tbl" sz="quarter" idx="13"/>
          </p:nvPr>
        </p:nvPicPr>
        <p:blipFill>
          <a:blip r:embed="rId2"/>
          <a:stretch>
            <a:fillRect/>
          </a:stretch>
        </p:blipFill>
        <p:spPr>
          <a:xfrm>
            <a:off x="540714" y="616527"/>
            <a:ext cx="11110572" cy="5624945"/>
          </a:xfrm>
          <a:prstGeom prst="rect">
            <a:avLst/>
          </a:prstGeom>
        </p:spPr>
      </p:pic>
    </p:spTree>
    <p:extLst>
      <p:ext uri="{BB962C8B-B14F-4D97-AF65-F5344CB8AC3E}">
        <p14:creationId xmlns:p14="http://schemas.microsoft.com/office/powerpoint/2010/main" val="3787800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2067045" cy="3633787"/>
          </a:xfrm>
          <a:noFill/>
        </p:spPr>
        <p:txBody>
          <a:bodyPr vert="horz" lIns="91440" tIns="45720" rIns="91440" bIns="4572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834757309"/>
              </p:ext>
            </p:extLst>
          </p:nvPr>
        </p:nvGraphicFramePr>
        <p:xfrm>
          <a:off x="3484563" y="2106613"/>
          <a:ext cx="7921828" cy="4032333"/>
        </p:xfrm>
        <a:graphic>
          <a:graphicData uri="http://schemas.openxmlformats.org/drawingml/2006/table">
            <a:tbl>
              <a:tblPr firstRow="1" bandRow="1">
                <a:tableStyleId>{7E9639D4-E3E2-4D34-9284-5A2195B3D0D7}</a:tableStyleId>
              </a:tblPr>
              <a:tblGrid>
                <a:gridCol w="1980457">
                  <a:extLst>
                    <a:ext uri="{9D8B030D-6E8A-4147-A177-3AD203B41FA5}">
                      <a16:colId xmlns:a16="http://schemas.microsoft.com/office/drawing/2014/main" val="127040821"/>
                    </a:ext>
                  </a:extLst>
                </a:gridCol>
                <a:gridCol w="1980457">
                  <a:extLst>
                    <a:ext uri="{9D8B030D-6E8A-4147-A177-3AD203B41FA5}">
                      <a16:colId xmlns:a16="http://schemas.microsoft.com/office/drawing/2014/main" val="149845700"/>
                    </a:ext>
                  </a:extLst>
                </a:gridCol>
                <a:gridCol w="1980457">
                  <a:extLst>
                    <a:ext uri="{9D8B030D-6E8A-4147-A177-3AD203B41FA5}">
                      <a16:colId xmlns:a16="http://schemas.microsoft.com/office/drawing/2014/main" val="3119692462"/>
                    </a:ext>
                  </a:extLst>
                </a:gridCol>
                <a:gridCol w="1980457">
                  <a:extLst>
                    <a:ext uri="{9D8B030D-6E8A-4147-A177-3AD203B41FA5}">
                      <a16:colId xmlns:a16="http://schemas.microsoft.com/office/drawing/2014/main" val="3472639139"/>
                    </a:ext>
                  </a:extLst>
                </a:gridCol>
              </a:tblGrid>
              <a:tr h="612591">
                <a:tc>
                  <a:txBody>
                    <a:bodyPr/>
                    <a:lstStyle/>
                    <a:p>
                      <a:pPr algn="ctr"/>
                      <a:r>
                        <a:rPr lang="en-US" b="0" i="0" dirty="0">
                          <a:latin typeface="+mn-lt"/>
                          <a:cs typeface="Calibri" panose="020F0502020204030204" pitchFamily="34" charset="0"/>
                        </a:rPr>
                        <a:t>METRIC</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ACTUAL</a:t>
                      </a:r>
                    </a:p>
                  </a:txBody>
                  <a:tcPr anchor="ctr"/>
                </a:tc>
                <a:extLst>
                  <a:ext uri="{0D108BD9-81ED-4DB2-BD59-A6C34878D82A}">
                    <a16:rowId xmlns:a16="http://schemas.microsoft.com/office/drawing/2014/main" val="3298013591"/>
                  </a:ext>
                </a:extLst>
              </a:tr>
              <a:tr h="612591">
                <a:tc>
                  <a:txBody>
                    <a:bodyPr/>
                    <a:lstStyle/>
                    <a:p>
                      <a:pPr algn="ctr"/>
                      <a:r>
                        <a:rPr lang="en-US" b="0" i="0" dirty="0">
                          <a:latin typeface="+mn-lt"/>
                          <a:cs typeface="Calibri" panose="020F0502020204030204" pitchFamily="34" charset="0"/>
                        </a:rPr>
                        <a:t>Audience attendance</a:t>
                      </a:r>
                    </a:p>
                  </a:txBody>
                  <a:tcPr anchor="ctr"/>
                </a:tc>
                <a:tc>
                  <a:txBody>
                    <a:bodyPr/>
                    <a:lstStyle/>
                    <a:p>
                      <a:pPr algn="ctr"/>
                      <a:r>
                        <a:rPr lang="en-US" b="0" i="0" dirty="0">
                          <a:latin typeface="+mn-lt"/>
                          <a:cs typeface="Calibri" panose="020F0502020204030204" pitchFamily="34" charset="0"/>
                        </a:rPr>
                        <a:t># of attendees</a:t>
                      </a:r>
                    </a:p>
                  </a:txBody>
                  <a:tcPr anchor="ctr"/>
                </a:tc>
                <a:tc>
                  <a:txBody>
                    <a:bodyPr/>
                    <a:lstStyle/>
                    <a:p>
                      <a:pPr algn="ctr"/>
                      <a:r>
                        <a:rPr lang="en-US" b="0" i="0" dirty="0">
                          <a:latin typeface="+mn-lt"/>
                          <a:cs typeface="Calibri" panose="020F0502020204030204" pitchFamily="34" charset="0"/>
                        </a:rPr>
                        <a:t>150</a:t>
                      </a:r>
                    </a:p>
                  </a:txBody>
                  <a:tcPr anchor="ctr"/>
                </a:tc>
                <a:tc>
                  <a:txBody>
                    <a:bodyPr/>
                    <a:lstStyle/>
                    <a:p>
                      <a:pPr algn="ctr"/>
                      <a:r>
                        <a:rPr lang="en-US" b="0" i="0">
                          <a:latin typeface="+mn-lt"/>
                          <a:cs typeface="Calibri" panose="020F0502020204030204" pitchFamily="34" charset="0"/>
                        </a:rPr>
                        <a:t>120</a:t>
                      </a:r>
                    </a:p>
                  </a:txBody>
                  <a:tcPr anchor="ctr"/>
                </a:tc>
                <a:extLst>
                  <a:ext uri="{0D108BD9-81ED-4DB2-BD59-A6C34878D82A}">
                    <a16:rowId xmlns:a16="http://schemas.microsoft.com/office/drawing/2014/main" val="3873867931"/>
                  </a:ext>
                </a:extLst>
              </a:tr>
              <a:tr h="612591">
                <a:tc>
                  <a:txBody>
                    <a:bodyPr/>
                    <a:lstStyle/>
                    <a:p>
                      <a:pPr algn="ctr"/>
                      <a:r>
                        <a:rPr lang="en-US" b="0" i="0" dirty="0">
                          <a:latin typeface="+mn-lt"/>
                          <a:cs typeface="Calibri" panose="020F0502020204030204" pitchFamily="34" charset="0"/>
                        </a:rPr>
                        <a:t>Engagement duration</a:t>
                      </a:r>
                    </a:p>
                  </a:txBody>
                  <a:tcPr anchor="ctr"/>
                </a:tc>
                <a:tc>
                  <a:txBody>
                    <a:bodyPr/>
                    <a:lstStyle/>
                    <a:p>
                      <a:pPr algn="ctr"/>
                      <a:r>
                        <a:rPr lang="en-US" b="0" i="0" dirty="0">
                          <a:latin typeface="+mn-lt"/>
                          <a:cs typeface="Calibri" panose="020F0502020204030204" pitchFamily="34" charset="0"/>
                        </a:rPr>
                        <a:t>Minutes</a:t>
                      </a:r>
                    </a:p>
                  </a:txBody>
                  <a:tcPr anchor="ctr"/>
                </a:tc>
                <a:tc>
                  <a:txBody>
                    <a:bodyPr/>
                    <a:lstStyle/>
                    <a:p>
                      <a:pPr algn="ctr"/>
                      <a:r>
                        <a:rPr lang="en-US" b="0" i="0" dirty="0">
                          <a:latin typeface="+mn-lt"/>
                          <a:cs typeface="Calibri" panose="020F0502020204030204" pitchFamily="34" charset="0"/>
                        </a:rPr>
                        <a:t>60</a:t>
                      </a:r>
                    </a:p>
                  </a:txBody>
                  <a:tcPr anchor="ctr"/>
                </a:tc>
                <a:tc>
                  <a:txBody>
                    <a:bodyPr/>
                    <a:lstStyle/>
                    <a:p>
                      <a:pPr algn="ctr"/>
                      <a:r>
                        <a:rPr lang="en-US" b="0" i="0">
                          <a:latin typeface="+mn-lt"/>
                          <a:cs typeface="Calibri" panose="020F0502020204030204" pitchFamily="34" charset="0"/>
                        </a:rPr>
                        <a:t>75</a:t>
                      </a:r>
                    </a:p>
                  </a:txBody>
                  <a:tcPr anchor="ctr"/>
                </a:tc>
                <a:extLst>
                  <a:ext uri="{0D108BD9-81ED-4DB2-BD59-A6C34878D82A}">
                    <a16:rowId xmlns:a16="http://schemas.microsoft.com/office/drawing/2014/main" val="85209771"/>
                  </a:ext>
                </a:extLst>
              </a:tr>
              <a:tr h="612591">
                <a:tc>
                  <a:txBody>
                    <a:bodyPr/>
                    <a:lstStyle/>
                    <a:p>
                      <a:pPr algn="ctr"/>
                      <a:r>
                        <a:rPr lang="en-US" b="0" i="0">
                          <a:latin typeface="+mn-lt"/>
                          <a:cs typeface="Calibri" panose="020F0502020204030204" pitchFamily="34" charset="0"/>
                        </a:rPr>
                        <a:t>Q&amp;A interaction</a:t>
                      </a:r>
                    </a:p>
                  </a:txBody>
                  <a:tcPr anchor="ctr"/>
                </a:tc>
                <a:tc>
                  <a:txBody>
                    <a:bodyPr/>
                    <a:lstStyle/>
                    <a:p>
                      <a:pPr algn="ctr"/>
                      <a:r>
                        <a:rPr lang="en-US" b="0" i="0">
                          <a:latin typeface="+mn-lt"/>
                          <a:cs typeface="Calibri" panose="020F0502020204030204" pitchFamily="34" charset="0"/>
                        </a:rPr>
                        <a:t># of questions</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15</a:t>
                      </a:r>
                    </a:p>
                  </a:txBody>
                  <a:tcPr anchor="ctr"/>
                </a:tc>
                <a:extLst>
                  <a:ext uri="{0D108BD9-81ED-4DB2-BD59-A6C34878D82A}">
                    <a16:rowId xmlns:a16="http://schemas.microsoft.com/office/drawing/2014/main" val="4061031278"/>
                  </a:ext>
                </a:extLst>
              </a:tr>
              <a:tr h="612591">
                <a:tc>
                  <a:txBody>
                    <a:bodyPr/>
                    <a:lstStyle/>
                    <a:p>
                      <a:pPr algn="ctr"/>
                      <a:r>
                        <a:rPr lang="en-US" b="0" i="0">
                          <a:latin typeface="+mn-lt"/>
                          <a:cs typeface="Calibri" panose="020F0502020204030204" pitchFamily="34" charset="0"/>
                        </a:rPr>
                        <a:t>Positive feedback</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90</a:t>
                      </a:r>
                    </a:p>
                  </a:txBody>
                  <a:tcPr anchor="ctr"/>
                </a:tc>
                <a:tc>
                  <a:txBody>
                    <a:bodyPr/>
                    <a:lstStyle/>
                    <a:p>
                      <a:pPr algn="ctr"/>
                      <a:r>
                        <a:rPr lang="en-US" b="0" i="0">
                          <a:latin typeface="+mn-lt"/>
                          <a:cs typeface="Calibri" panose="020F0502020204030204" pitchFamily="34" charset="0"/>
                        </a:rPr>
                        <a:t>95</a:t>
                      </a:r>
                    </a:p>
                  </a:txBody>
                  <a:tcPr anchor="ctr"/>
                </a:tc>
                <a:extLst>
                  <a:ext uri="{0D108BD9-81ED-4DB2-BD59-A6C34878D82A}">
                    <a16:rowId xmlns:a16="http://schemas.microsoft.com/office/drawing/2014/main" val="3591840781"/>
                  </a:ext>
                </a:extLst>
              </a:tr>
              <a:tr h="782030">
                <a:tc>
                  <a:txBody>
                    <a:bodyPr/>
                    <a:lstStyle/>
                    <a:p>
                      <a:pPr algn="ctr"/>
                      <a:r>
                        <a:rPr lang="en-US" b="0" i="0">
                          <a:latin typeface="+mn-lt"/>
                          <a:cs typeface="Calibri" panose="020F0502020204030204" pitchFamily="34" charset="0"/>
                        </a:rPr>
                        <a:t>Rate of information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80</a:t>
                      </a:r>
                    </a:p>
                  </a:txBody>
                  <a:tcPr anchor="ctr"/>
                </a:tc>
                <a:tc>
                  <a:txBody>
                    <a:bodyPr/>
                    <a:lstStyle/>
                    <a:p>
                      <a:pPr algn="ctr"/>
                      <a:r>
                        <a:rPr lang="en-US" b="0" i="0" dirty="0">
                          <a:latin typeface="+mn-lt"/>
                          <a:cs typeface="Calibri" panose="020F0502020204030204" pitchFamily="34" charset="0"/>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lnSpcReduction="10000"/>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SPEAKING ENGAGEMENT METRICS</a:t>
            </a:r>
          </a:p>
        </p:txBody>
      </p:sp>
      <p:graphicFrame>
        <p:nvGraphicFramePr>
          <p:cNvPr id="12" name="Table Placeholder 3">
            <a:extLst>
              <a:ext uri="{FF2B5EF4-FFF2-40B4-BE49-F238E27FC236}">
                <a16:creationId xmlns:a16="http://schemas.microsoft.com/office/drawing/2014/main" id="{CB65501E-A327-D358-9D08-A3694677266E}"/>
              </a:ext>
            </a:extLst>
          </p:cNvPr>
          <p:cNvGraphicFramePr>
            <a:graphicFrameLocks noGrp="1"/>
          </p:cNvGraphicFramePr>
          <p:nvPr>
            <p:ph type="tbl" sz="quarter" idx="13"/>
            <p:extLst>
              <p:ext uri="{D42A27DB-BD31-4B8C-83A1-F6EECF244321}">
                <p14:modId xmlns:p14="http://schemas.microsoft.com/office/powerpoint/2010/main" val="2069353899"/>
              </p:ext>
            </p:extLst>
          </p:nvPr>
        </p:nvGraphicFramePr>
        <p:xfrm>
          <a:off x="612775" y="2108200"/>
          <a:ext cx="10972800" cy="3920196"/>
        </p:xfrm>
        <a:graphic>
          <a:graphicData uri="http://schemas.openxmlformats.org/drawingml/2006/table">
            <a:tbl>
              <a:tblPr firstRow="1" bandRow="1">
                <a:tableStyleId>{7E9639D4-E3E2-4D34-9284-5A2195B3D0D7}</a:tableStyleId>
              </a:tblPr>
              <a:tblGrid>
                <a:gridCol w="2743200">
                  <a:extLst>
                    <a:ext uri="{9D8B030D-6E8A-4147-A177-3AD203B41FA5}">
                      <a16:colId xmlns:a16="http://schemas.microsoft.com/office/drawing/2014/main" val="2382218087"/>
                    </a:ext>
                  </a:extLst>
                </a:gridCol>
                <a:gridCol w="2743200">
                  <a:extLst>
                    <a:ext uri="{9D8B030D-6E8A-4147-A177-3AD203B41FA5}">
                      <a16:colId xmlns:a16="http://schemas.microsoft.com/office/drawing/2014/main" val="3953468724"/>
                    </a:ext>
                  </a:extLst>
                </a:gridCol>
                <a:gridCol w="2743200">
                  <a:extLst>
                    <a:ext uri="{9D8B030D-6E8A-4147-A177-3AD203B41FA5}">
                      <a16:colId xmlns:a16="http://schemas.microsoft.com/office/drawing/2014/main" val="4277526474"/>
                    </a:ext>
                  </a:extLst>
                </a:gridCol>
                <a:gridCol w="2743200">
                  <a:extLst>
                    <a:ext uri="{9D8B030D-6E8A-4147-A177-3AD203B41FA5}">
                      <a16:colId xmlns:a16="http://schemas.microsoft.com/office/drawing/2014/main" val="2438884888"/>
                    </a:ext>
                  </a:extLst>
                </a:gridCol>
              </a:tblGrid>
              <a:tr h="653366">
                <a:tc>
                  <a:txBody>
                    <a:bodyPr/>
                    <a:lstStyle/>
                    <a:p>
                      <a:pPr algn="ctr"/>
                      <a:r>
                        <a:rPr lang="en-US" b="0" i="0" dirty="0">
                          <a:latin typeface="+mn-lt"/>
                          <a:cs typeface="Calibri" panose="020F0502020204030204" pitchFamily="34" charset="0"/>
                        </a:rPr>
                        <a:t>IMPACT FACTOR</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ACHIEVED</a:t>
                      </a:r>
                    </a:p>
                  </a:txBody>
                  <a:tcPr anchor="ctr"/>
                </a:tc>
                <a:extLst>
                  <a:ext uri="{0D108BD9-81ED-4DB2-BD59-A6C34878D82A}">
                    <a16:rowId xmlns:a16="http://schemas.microsoft.com/office/drawing/2014/main" val="2857107962"/>
                  </a:ext>
                </a:extLst>
              </a:tr>
              <a:tr h="653366">
                <a:tc>
                  <a:txBody>
                    <a:bodyPr/>
                    <a:lstStyle/>
                    <a:p>
                      <a:pPr algn="ctr"/>
                      <a:r>
                        <a:rPr lang="en-US" b="0" i="0" dirty="0">
                          <a:latin typeface="+mn-lt"/>
                          <a:cs typeface="Calibri" panose="020F0502020204030204" pitchFamily="34" charset="0"/>
                        </a:rPr>
                        <a:t>Audience interaction</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85</a:t>
                      </a:r>
                    </a:p>
                  </a:txBody>
                  <a:tcPr anchor="ctr"/>
                </a:tc>
                <a:tc>
                  <a:txBody>
                    <a:bodyPr/>
                    <a:lstStyle/>
                    <a:p>
                      <a:pPr algn="ctr"/>
                      <a:r>
                        <a:rPr lang="en-US" b="0" i="0">
                          <a:latin typeface="+mn-lt"/>
                          <a:cs typeface="Calibri" panose="020F0502020204030204" pitchFamily="34" charset="0"/>
                        </a:rPr>
                        <a:t>88</a:t>
                      </a:r>
                    </a:p>
                  </a:txBody>
                  <a:tcPr anchor="ctr"/>
                </a:tc>
                <a:extLst>
                  <a:ext uri="{0D108BD9-81ED-4DB2-BD59-A6C34878D82A}">
                    <a16:rowId xmlns:a16="http://schemas.microsoft.com/office/drawing/2014/main" val="1671386868"/>
                  </a:ext>
                </a:extLst>
              </a:tr>
              <a:tr h="653366">
                <a:tc>
                  <a:txBody>
                    <a:bodyPr/>
                    <a:lstStyle/>
                    <a:p>
                      <a:pPr algn="ctr"/>
                      <a:r>
                        <a:rPr lang="en-US" b="0" i="0" dirty="0">
                          <a:latin typeface="+mn-lt"/>
                          <a:cs typeface="Calibri" panose="020F0502020204030204" pitchFamily="34" charset="0"/>
                        </a:rPr>
                        <a:t>Knowledge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75</a:t>
                      </a:r>
                    </a:p>
                  </a:txBody>
                  <a:tcPr anchor="ctr"/>
                </a:tc>
                <a:tc>
                  <a:txBody>
                    <a:bodyPr/>
                    <a:lstStyle/>
                    <a:p>
                      <a:pPr algn="ctr"/>
                      <a:r>
                        <a:rPr lang="en-US" b="0" i="0">
                          <a:latin typeface="+mn-lt"/>
                          <a:cs typeface="Calibri" panose="020F0502020204030204" pitchFamily="34" charset="0"/>
                        </a:rPr>
                        <a:t>80</a:t>
                      </a:r>
                    </a:p>
                  </a:txBody>
                  <a:tcPr anchor="ctr"/>
                </a:tc>
                <a:extLst>
                  <a:ext uri="{0D108BD9-81ED-4DB2-BD59-A6C34878D82A}">
                    <a16:rowId xmlns:a16="http://schemas.microsoft.com/office/drawing/2014/main" val="380626418"/>
                  </a:ext>
                </a:extLst>
              </a:tr>
              <a:tr h="653366">
                <a:tc>
                  <a:txBody>
                    <a:bodyPr/>
                    <a:lstStyle/>
                    <a:p>
                      <a:pPr algn="ctr"/>
                      <a:r>
                        <a:rPr lang="en-US" b="0" i="0" dirty="0">
                          <a:latin typeface="+mn-lt"/>
                          <a:cs typeface="Calibri" panose="020F0502020204030204" pitchFamily="34" charset="0"/>
                        </a:rPr>
                        <a:t>Post-presentation surveys</a:t>
                      </a:r>
                    </a:p>
                  </a:txBody>
                  <a:tcPr anchor="ctr"/>
                </a:tc>
                <a:tc>
                  <a:txBody>
                    <a:bodyPr/>
                    <a:lstStyle/>
                    <a:p>
                      <a:pPr algn="ctr"/>
                      <a:r>
                        <a:rPr lang="en-US" b="0" i="0">
                          <a:latin typeface="+mn-lt"/>
                          <a:cs typeface="Calibri" panose="020F0502020204030204" pitchFamily="34" charset="0"/>
                        </a:rPr>
                        <a:t>Average rating</a:t>
                      </a:r>
                    </a:p>
                  </a:txBody>
                  <a:tcPr anchor="ctr"/>
                </a:tc>
                <a:tc>
                  <a:txBody>
                    <a:bodyPr/>
                    <a:lstStyle/>
                    <a:p>
                      <a:pPr algn="ctr"/>
                      <a:r>
                        <a:rPr lang="en-US" b="0" i="0">
                          <a:latin typeface="+mn-lt"/>
                          <a:cs typeface="Calibri" panose="020F0502020204030204" pitchFamily="34" charset="0"/>
                        </a:rPr>
                        <a:t>4.2</a:t>
                      </a:r>
                    </a:p>
                  </a:txBody>
                  <a:tcPr anchor="ctr"/>
                </a:tc>
                <a:tc>
                  <a:txBody>
                    <a:bodyPr/>
                    <a:lstStyle/>
                    <a:p>
                      <a:pPr algn="ctr"/>
                      <a:r>
                        <a:rPr lang="en-US" b="0" i="0">
                          <a:latin typeface="+mn-lt"/>
                          <a:cs typeface="Calibri" panose="020F0502020204030204" pitchFamily="34" charset="0"/>
                        </a:rPr>
                        <a:t>4.5</a:t>
                      </a:r>
                    </a:p>
                  </a:txBody>
                  <a:tcPr anchor="ctr"/>
                </a:tc>
                <a:extLst>
                  <a:ext uri="{0D108BD9-81ED-4DB2-BD59-A6C34878D82A}">
                    <a16:rowId xmlns:a16="http://schemas.microsoft.com/office/drawing/2014/main" val="2132482967"/>
                  </a:ext>
                </a:extLst>
              </a:tr>
              <a:tr h="653366">
                <a:tc>
                  <a:txBody>
                    <a:bodyPr/>
                    <a:lstStyle/>
                    <a:p>
                      <a:pPr algn="ctr"/>
                      <a:r>
                        <a:rPr lang="en-US" b="0" i="0" dirty="0">
                          <a:latin typeface="+mn-lt"/>
                          <a:cs typeface="Calibri" panose="020F0502020204030204" pitchFamily="34" charset="0"/>
                        </a:rPr>
                        <a:t>Referral rate</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12</a:t>
                      </a:r>
                    </a:p>
                  </a:txBody>
                  <a:tcPr anchor="ctr"/>
                </a:tc>
                <a:extLst>
                  <a:ext uri="{0D108BD9-81ED-4DB2-BD59-A6C34878D82A}">
                    <a16:rowId xmlns:a16="http://schemas.microsoft.com/office/drawing/2014/main" val="3936251906"/>
                  </a:ext>
                </a:extLst>
              </a:tr>
              <a:tr h="653366">
                <a:tc>
                  <a:txBody>
                    <a:bodyPr/>
                    <a:lstStyle/>
                    <a:p>
                      <a:pPr algn="ctr"/>
                      <a:r>
                        <a:rPr lang="en-US" b="0" i="0" dirty="0">
                          <a:latin typeface="+mn-lt"/>
                          <a:cs typeface="Calibri" panose="020F0502020204030204" pitchFamily="34" charset="0"/>
                        </a:rPr>
                        <a:t>Collaboration opportunities</a:t>
                      </a:r>
                    </a:p>
                  </a:txBody>
                  <a:tcPr anchor="ctr"/>
                </a:tc>
                <a:tc>
                  <a:txBody>
                    <a:bodyPr/>
                    <a:lstStyle/>
                    <a:p>
                      <a:pPr algn="ctr"/>
                      <a:r>
                        <a:rPr lang="en-US" b="0" i="0" dirty="0">
                          <a:latin typeface="+mn-lt"/>
                          <a:cs typeface="Calibri" panose="020F0502020204030204" pitchFamily="34" charset="0"/>
                        </a:rPr>
                        <a:t># of opportunities</a:t>
                      </a:r>
                    </a:p>
                  </a:txBody>
                  <a:tcPr anchor="ctr"/>
                </a:tc>
                <a:tc>
                  <a:txBody>
                    <a:bodyPr/>
                    <a:lstStyle/>
                    <a:p>
                      <a:pPr algn="ctr"/>
                      <a:r>
                        <a:rPr lang="en-US" b="0" i="0" dirty="0">
                          <a:latin typeface="+mn-lt"/>
                          <a:cs typeface="Calibri" panose="020F0502020204030204" pitchFamily="34" charset="0"/>
                        </a:rPr>
                        <a:t>8</a:t>
                      </a:r>
                    </a:p>
                  </a:txBody>
                  <a:tcPr anchor="ctr"/>
                </a:tc>
                <a:tc>
                  <a:txBody>
                    <a:bodyPr/>
                    <a:lstStyle/>
                    <a:p>
                      <a:pPr algn="ctr"/>
                      <a:r>
                        <a:rPr lang="en-US" b="0" i="0" dirty="0">
                          <a:latin typeface="+mn-lt"/>
                          <a:cs typeface="Calibri" panose="020F0502020204030204" pitchFamily="34" charset="0"/>
                        </a:rPr>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42336912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Brita Tamm</a:t>
            </a:r>
          </a:p>
          <a:p>
            <a:r>
              <a:rPr lang="en-US" dirty="0"/>
              <a:t>502-555-0152</a:t>
            </a:r>
          </a:p>
          <a:p>
            <a:r>
              <a:rPr lang="en-US" dirty="0"/>
              <a:t>brita@firstupconsultants.com</a:t>
            </a:r>
          </a:p>
          <a:p>
            <a:r>
              <a:rPr lang="en-US" dirty="0"/>
              <a:t>www.firstupconsultants.com</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892BD-701A-6235-A44F-4E98BEDF9D56}"/>
              </a:ext>
            </a:extLst>
          </p:cNvPr>
          <p:cNvSpPr>
            <a:spLocks noGrp="1"/>
          </p:cNvSpPr>
          <p:nvPr>
            <p:ph type="title"/>
          </p:nvPr>
        </p:nvSpPr>
        <p:spPr>
          <a:xfrm>
            <a:off x="0" y="263938"/>
            <a:ext cx="7982712" cy="1325563"/>
          </a:xfrm>
        </p:spPr>
        <p:txBody>
          <a:bodyPr/>
          <a:lstStyle/>
          <a:p>
            <a:r>
              <a:rPr lang="en-US" dirty="0"/>
              <a:t>Overview of DATA </a:t>
            </a:r>
            <a:br>
              <a:rPr lang="en-US" dirty="0"/>
            </a:br>
            <a:r>
              <a:rPr lang="en-US" dirty="0"/>
              <a:t>COLLECTION, CLEANUP, AND EXPLORATION</a:t>
            </a:r>
          </a:p>
        </p:txBody>
      </p:sp>
      <p:sp>
        <p:nvSpPr>
          <p:cNvPr id="4" name="Table Placeholder 3">
            <a:extLst>
              <a:ext uri="{FF2B5EF4-FFF2-40B4-BE49-F238E27FC236}">
                <a16:creationId xmlns:a16="http://schemas.microsoft.com/office/drawing/2014/main" id="{8C404DA4-034E-41A3-D741-16BFBB58A5E5}"/>
              </a:ext>
            </a:extLst>
          </p:cNvPr>
          <p:cNvSpPr>
            <a:spLocks noGrp="1"/>
          </p:cNvSpPr>
          <p:nvPr>
            <p:ph type="tbl" sz="quarter" idx="13"/>
          </p:nvPr>
        </p:nvSpPr>
        <p:spPr>
          <a:xfrm>
            <a:off x="0" y="1914567"/>
            <a:ext cx="7869820" cy="4016713"/>
          </a:xfrm>
        </p:spPr>
        <p:txBody>
          <a:bodyPr>
            <a:normAutofit fontScale="25000" lnSpcReduction="20000"/>
          </a:bodyPr>
          <a:lstStyle/>
          <a:p>
            <a:r>
              <a:rPr lang="en-US" sz="5600" i="1" dirty="0"/>
              <a:t>DATA SOURCE AND CHOICE</a:t>
            </a:r>
          </a:p>
          <a:p>
            <a:pPr marL="971550" lvl="1" indent="-285750">
              <a:buFont typeface="Arial"/>
              <a:buChar char="•"/>
            </a:pPr>
            <a:r>
              <a:rPr lang="en-US" sz="5600" b="1" dirty="0">
                <a:ea typeface="+mn-lt"/>
                <a:cs typeface="+mn-lt"/>
              </a:rPr>
              <a:t>Source</a:t>
            </a:r>
            <a:r>
              <a:rPr lang="en-US" sz="5600" dirty="0">
                <a:ea typeface="+mn-lt"/>
                <a:cs typeface="+mn-lt"/>
              </a:rPr>
              <a:t>: The dataset used was obtained from a public repository focused on customer churn.</a:t>
            </a:r>
            <a:endParaRPr lang="en-US" sz="5600" dirty="0"/>
          </a:p>
          <a:p>
            <a:pPr marL="971550" lvl="1" indent="-285750">
              <a:buFont typeface="Arial"/>
            </a:pPr>
            <a:r>
              <a:rPr lang="en-US" sz="5600" b="1" dirty="0">
                <a:ea typeface="+mn-lt"/>
                <a:cs typeface="+mn-lt"/>
              </a:rPr>
              <a:t>Reason for Choice</a:t>
            </a:r>
            <a:r>
              <a:rPr lang="en-US" sz="5600" dirty="0">
                <a:ea typeface="+mn-lt"/>
                <a:cs typeface="+mn-lt"/>
              </a:rPr>
              <a:t>: The dataset was chosen because it contains relevant information like customer demographics, service usage, and churn status, which are essential for analyzing and predicting customer churn.</a:t>
            </a:r>
            <a:endParaRPr lang="en-US" sz="5600" dirty="0"/>
          </a:p>
          <a:p>
            <a:r>
              <a:rPr lang="en-US" sz="5600" i="1" dirty="0"/>
              <a:t>DATA COLLECTION</a:t>
            </a:r>
          </a:p>
          <a:p>
            <a:pPr marL="971550" lvl="1" indent="-285750">
              <a:buFont typeface="Arial"/>
            </a:pPr>
            <a:r>
              <a:rPr lang="en-US" sz="5600" b="1" dirty="0">
                <a:ea typeface="+mn-lt"/>
                <a:cs typeface="+mn-lt"/>
              </a:rPr>
              <a:t>Process</a:t>
            </a:r>
            <a:r>
              <a:rPr lang="en-US" sz="5600" dirty="0">
                <a:ea typeface="+mn-lt"/>
                <a:cs typeface="+mn-lt"/>
              </a:rPr>
              <a:t>: The data was collected as a comprehensive dataset, that included customer details, service usage, and whether they churned or not.</a:t>
            </a:r>
            <a:endParaRPr lang="en-US" sz="5600" dirty="0"/>
          </a:p>
          <a:p>
            <a:pPr marL="971550" lvl="1" indent="-285750">
              <a:buFont typeface="Arial"/>
            </a:pPr>
            <a:r>
              <a:rPr lang="en-US" sz="5600" b="1" dirty="0">
                <a:ea typeface="+mn-lt"/>
                <a:cs typeface="+mn-lt"/>
              </a:rPr>
              <a:t>Challenges</a:t>
            </a:r>
            <a:r>
              <a:rPr lang="en-US" sz="5600" dirty="0">
                <a:ea typeface="+mn-lt"/>
                <a:cs typeface="+mn-lt"/>
              </a:rPr>
              <a:t>: The data needed to be in a format that could be easily processed by machine learning models.</a:t>
            </a:r>
            <a:endParaRPr lang="en-US" sz="5600" dirty="0"/>
          </a:p>
          <a:p>
            <a:r>
              <a:rPr lang="en-US" sz="5600" i="1" dirty="0"/>
              <a:t>DATA CLEANUP</a:t>
            </a:r>
          </a:p>
          <a:p>
            <a:pPr marL="971550" lvl="1" indent="-285750">
              <a:buFont typeface="Arial"/>
            </a:pPr>
            <a:r>
              <a:rPr lang="en-US" sz="5600" b="1" dirty="0">
                <a:ea typeface="+mn-lt"/>
                <a:cs typeface="+mn-lt"/>
              </a:rPr>
              <a:t>Missing Values</a:t>
            </a:r>
            <a:r>
              <a:rPr lang="en-US" sz="5600" dirty="0">
                <a:ea typeface="+mn-lt"/>
                <a:cs typeface="+mn-lt"/>
              </a:rPr>
              <a:t>: Checked for and handled any missing data points.</a:t>
            </a:r>
            <a:endParaRPr lang="en-US" sz="5600" dirty="0"/>
          </a:p>
          <a:p>
            <a:pPr marL="971550" lvl="1" indent="-285750">
              <a:buFont typeface="Arial"/>
            </a:pPr>
            <a:r>
              <a:rPr lang="en-US" sz="5600" b="1" dirty="0">
                <a:ea typeface="+mn-lt"/>
                <a:cs typeface="+mn-lt"/>
              </a:rPr>
              <a:t>Standardization</a:t>
            </a:r>
            <a:r>
              <a:rPr lang="en-US" sz="5600" dirty="0">
                <a:ea typeface="+mn-lt"/>
                <a:cs typeface="+mn-lt"/>
              </a:rPr>
              <a:t>: Converted categorical variables like churn (Yes/No to 1/0) and voicemail status (No/Yes to 0/1) for easier analysis.</a:t>
            </a:r>
            <a:endParaRPr lang="en-US" sz="5600" dirty="0"/>
          </a:p>
          <a:p>
            <a:pPr marL="971550" lvl="1" indent="-285750">
              <a:buFont typeface="Arial"/>
              <a:buChar char="•"/>
            </a:pPr>
            <a:r>
              <a:rPr lang="en-US" sz="5600" b="1" dirty="0">
                <a:ea typeface="+mn-lt"/>
                <a:cs typeface="+mn-lt"/>
              </a:rPr>
              <a:t>Feature Extraction</a:t>
            </a:r>
            <a:r>
              <a:rPr lang="en-US" sz="5600" dirty="0">
                <a:ea typeface="+mn-lt"/>
                <a:cs typeface="+mn-lt"/>
              </a:rPr>
              <a:t>: Extracted relevant features and focused on those for analysis.</a:t>
            </a:r>
            <a:endParaRPr lang="en-US" sz="5600" dirty="0"/>
          </a:p>
          <a:p>
            <a:pPr marL="971550" lvl="1" indent="-285750">
              <a:buFont typeface="Arial"/>
              <a:buChar char="•"/>
            </a:pPr>
            <a:r>
              <a:rPr lang="en-US" sz="5600" b="1" dirty="0">
                <a:ea typeface="+mn-lt"/>
                <a:cs typeface="+mn-lt"/>
              </a:rPr>
              <a:t>Grouping</a:t>
            </a:r>
            <a:r>
              <a:rPr lang="en-US" sz="5600" dirty="0">
                <a:ea typeface="+mn-lt"/>
                <a:cs typeface="+mn-lt"/>
              </a:rPr>
              <a:t>: Grouped data by state, age, area code, and churn to analyze patterns across different regions.</a:t>
            </a:r>
            <a:endParaRPr lang="en-US" sz="5600" dirty="0"/>
          </a:p>
          <a:p>
            <a:r>
              <a:rPr lang="en-US" sz="5600" i="1" dirty="0"/>
              <a:t>DATA EXPLORATION</a:t>
            </a:r>
          </a:p>
          <a:p>
            <a:pPr marL="971550" lvl="1" indent="-285750">
              <a:buFont typeface="Arial"/>
            </a:pPr>
            <a:r>
              <a:rPr lang="en-US" sz="5600" b="1" dirty="0">
                <a:ea typeface="+mn-lt"/>
                <a:cs typeface="+mn-lt"/>
              </a:rPr>
              <a:t>Visualizations</a:t>
            </a:r>
            <a:r>
              <a:rPr lang="en-US" sz="5600" dirty="0">
                <a:ea typeface="+mn-lt"/>
                <a:cs typeface="+mn-lt"/>
              </a:rPr>
              <a:t>: Used plots and charts to understand the relationships between different features and churn.</a:t>
            </a:r>
          </a:p>
          <a:p>
            <a:pPr marL="971550" lvl="1" indent="-285750">
              <a:buFont typeface="Arial"/>
            </a:pPr>
            <a:r>
              <a:rPr lang="en-US" sz="5600" b="1" dirty="0">
                <a:ea typeface="+mn-lt"/>
                <a:cs typeface="+mn-lt"/>
              </a:rPr>
              <a:t>Insights</a:t>
            </a:r>
            <a:r>
              <a:rPr lang="en-US" sz="5600" dirty="0">
                <a:ea typeface="+mn-lt"/>
                <a:cs typeface="+mn-lt"/>
              </a:rPr>
              <a:t>: Identified patterns such as the correlation between area codes, age, voicemail status, to predict customer churn likelihood.</a:t>
            </a:r>
          </a:p>
          <a:p>
            <a:pPr lvl="1"/>
            <a:endParaRPr lang="en-US" dirty="0"/>
          </a:p>
        </p:txBody>
      </p:sp>
      <p:pic>
        <p:nvPicPr>
          <p:cNvPr id="14" name="Content Placeholder 13" descr="A close up view of a track and field lane in the dark">
            <a:extLst>
              <a:ext uri="{FF2B5EF4-FFF2-40B4-BE49-F238E27FC236}">
                <a16:creationId xmlns:a16="http://schemas.microsoft.com/office/drawing/2014/main" id="{20062C88-7800-7E9D-94C9-8FAB665A191C}"/>
              </a:ext>
            </a:extLst>
          </p:cNvPr>
          <p:cNvPicPr>
            <a:picLocks noGrp="1" noChangeAspect="1"/>
          </p:cNvPicPr>
          <p:nvPr>
            <p:ph sz="quarter" idx="15"/>
          </p:nvPr>
        </p:nvPicPr>
        <p:blipFill>
          <a:blip r:embed="rId2">
            <a:extLst>
              <a:ext uri="{28A0092B-C50C-407E-A947-70E740481C1C}">
                <a14:useLocalDpi xmlns:a14="http://schemas.microsoft.com/office/drawing/2010/main" val="0"/>
              </a:ext>
            </a:extLst>
          </a:blip>
          <a:srcRect l="29546" r="29546"/>
          <a:stretch/>
        </p:blipFill>
        <p:spPr>
          <a:xfrm>
            <a:off x="7982712" y="1"/>
            <a:ext cx="4209288" cy="6857999"/>
          </a:xfrm>
        </p:spPr>
      </p:pic>
    </p:spTree>
    <p:extLst>
      <p:ext uri="{BB962C8B-B14F-4D97-AF65-F5344CB8AC3E}">
        <p14:creationId xmlns:p14="http://schemas.microsoft.com/office/powerpoint/2010/main" val="2734943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Our Approach</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endParaRPr lang="en-US" dirty="0"/>
          </a:p>
        </p:txBody>
      </p:sp>
    </p:spTree>
    <p:extLst>
      <p:ext uri="{BB962C8B-B14F-4D97-AF65-F5344CB8AC3E}">
        <p14:creationId xmlns:p14="http://schemas.microsoft.com/office/powerpoint/2010/main" val="3930438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456695"/>
            <a:ext cx="5079124" cy="4137189"/>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5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5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5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r>
              <a:rPr lang="en-US" sz="1500" dirty="0">
                <a:effectLst/>
              </a:rPr>
              <a:t> </a:t>
            </a:r>
            <a:r>
              <a:rPr lang="en-US" sz="1500" dirty="0"/>
              <a:t>Anticipate common questions</a:t>
            </a:r>
          </a:p>
          <a:p>
            <a:pPr marL="0" indent="0">
              <a:buNone/>
            </a:pPr>
            <a:endParaRPr lang="en-US" sz="1800" b="1"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sz="1500" dirty="0"/>
              <a:t>The dataset was loaded into a </a:t>
            </a:r>
            <a:r>
              <a:rPr lang="en-US" sz="1500" dirty="0" err="1"/>
              <a:t>DataFrame</a:t>
            </a:r>
            <a:r>
              <a:rPr lang="en-US" sz="1500"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456696"/>
            <a:ext cx="4894006" cy="4137189"/>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marL="0" marR="0">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367</TotalTime>
  <Words>1673</Words>
  <Application>Microsoft Office PowerPoint</Application>
  <PresentationFormat>Widescreen</PresentationFormat>
  <Paragraphs>168</Paragraphs>
  <Slides>21</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Aptos</vt:lpstr>
      <vt:lpstr>Aptos Black</vt:lpstr>
      <vt:lpstr>Arial</vt:lpstr>
      <vt:lpstr>Calibri</vt:lpstr>
      <vt:lpstr>Calibri Light</vt:lpstr>
      <vt:lpstr>Courier New</vt:lpstr>
      <vt:lpstr>Slack-Lato</vt:lpstr>
      <vt:lpstr>Source Sans Pro</vt:lpstr>
      <vt:lpstr>Symbol</vt:lpstr>
      <vt:lpstr>Wingdings</vt:lpstr>
      <vt:lpstr>Custom</vt:lpstr>
      <vt:lpstr>Telecom Churn Prediction Project</vt:lpstr>
      <vt:lpstr>PowerPoint Presentation</vt:lpstr>
      <vt:lpstr>  Source: A Kaggle competition for predicting customer churn for a telecoms company.   Kaggle. (2020). Customer Churn Prediction 2020 [Dataset]. Kaggle. Retrieved from [URL]</vt:lpstr>
      <vt:lpstr>How does predicting churn relate to the telecommunications industry?</vt:lpstr>
      <vt:lpstr>Data Overview</vt:lpstr>
      <vt:lpstr>Structure of The data</vt:lpstr>
      <vt:lpstr>Overview of DATA  COLLECTION, CLEANUP, AND EXPLORATION</vt:lpstr>
      <vt:lpstr>Our Approach</vt:lpstr>
      <vt:lpstr>Data Importation and Preparation </vt:lpstr>
      <vt:lpstr>Unanticipated Insights and Problems Encountered</vt:lpstr>
      <vt:lpstr>SPEAKING IMPACT</vt:lpstr>
      <vt:lpstr>Results / Conclusions of the analysis</vt:lpstr>
      <vt:lpstr>PowerPoint Presentation</vt:lpstr>
      <vt:lpstr>Results / Conclusions of the analysis</vt:lpstr>
      <vt:lpstr>PowerPoint Presentation</vt:lpstr>
      <vt:lpstr>Results / Conclusions of the analysis</vt:lpstr>
      <vt:lpstr>PowerPoint Presentation</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ayana miranda</cp:lastModifiedBy>
  <cp:revision>3</cp:revision>
  <dcterms:created xsi:type="dcterms:W3CDTF">2024-09-09T17:21:26Z</dcterms:created>
  <dcterms:modified xsi:type="dcterms:W3CDTF">2024-09-10T03:33:02Z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